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PT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regular.fntdata"/><Relationship Id="rId25" Type="http://schemas.openxmlformats.org/officeDocument/2006/relationships/font" Target="fonts/Montserrat-boldItalic.fntdata"/><Relationship Id="rId28" Type="http://schemas.openxmlformats.org/officeDocument/2006/relationships/font" Target="fonts/PTSans-italic.fntdata"/><Relationship Id="rId27" Type="http://schemas.openxmlformats.org/officeDocument/2006/relationships/font" Target="fonts/PT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loverdalerancheria.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d57ea8a12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d57ea8a12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d166315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d166315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7ea21aff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7ea21aff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6ac6608c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6ac6608c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57ea8a15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d57ea8a15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4e763e04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4e763e04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e70625b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e70625b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6ac6608c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6ac6608c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57ea8a15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57ea8a15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57ea8a15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57ea8a15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57ea8a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57ea8a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57ea8a15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57ea8a15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cfd8f67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cfd8f67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Discovery Doctrine- </a:t>
            </a:r>
            <a:r>
              <a:rPr lang="en">
                <a:solidFill>
                  <a:schemeClr val="dk1"/>
                </a:solidFill>
              </a:rPr>
              <a:t>. Columbus, during his travels, was granted permission by the Spanish monarchy to seize any land that was not already controlled by Christian rulers. Many letters and essays were exchanged between monarchs and the pope during this time, laying out the philosophy behind Christian conquest. These documents make up a legal doctrine through which Western nations rationalized the colonization of non christian lands, in often violent and forceful ways. The Discovery Doctrine was enshrined in US law during the supreme court case Johnson vs. McIntosh, in which Justice Marshal states that christians took their rightful dominion over the non christian “heathens”. This decision brought the idea of Indigenous sovereignty, the idea that Native people have the right to control their own communities and land) into question.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California Mission System</a:t>
            </a:r>
            <a:r>
              <a:rPr lang="en">
                <a:solidFill>
                  <a:schemeClr val="dk1"/>
                </a:solidFill>
              </a:rPr>
              <a:t> Beginning in 1769, Spanish missionaries began building a series of 21 missions along the coast of California. Native communities were forcibly placed in missions, where they baptized, forced into labor camps, and were not allowed to leave the missions. Natives were forced to give up their languages, traditional dress, and religious and marriage customs. Thousands died from disease. In total, over 80k Natives were baptized. Even so, Native communities rebelled against the missions, and even burned some down.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 </a:t>
            </a:r>
            <a:r>
              <a:rPr b="1" lang="en">
                <a:solidFill>
                  <a:schemeClr val="dk1"/>
                </a:solidFill>
              </a:rPr>
              <a:t>California Gold Rush 1848-1860- </a:t>
            </a:r>
            <a:r>
              <a:rPr lang="en">
                <a:solidFill>
                  <a:schemeClr val="dk1"/>
                </a:solidFill>
              </a:rPr>
              <a:t>After the Treaty of Hidalgo was signed in 1848, gold was discovered in California’s foothills. Over 90k settlers entered California in the first year and a half of the gold rush. Settlers were incredibly violent against Native people during this time, and their mining practices damaged the land, waterways,and cultural resources in the region. As miners build cities and ranches, many Native people were taken into servitude, experienced sexual and physical violence, and were forcibly removed from their land.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Act for the Governance and Protection of Indians- </a:t>
            </a:r>
            <a:r>
              <a:rPr lang="en">
                <a:solidFill>
                  <a:schemeClr val="dk1"/>
                </a:solidFill>
              </a:rPr>
              <a:t>An act that legalized and incentivized the forced indentured servitude of Native people to white settler families. At the time, Native people did not have their citizenship, could not vote, and could not testify in court. The act led to increased violence against Native people, which eventually led to a state sanctioned genocide, where settlers were paid by the California government to murder Native people.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Unratified Treaties- </a:t>
            </a:r>
            <a:r>
              <a:rPr lang="en">
                <a:solidFill>
                  <a:schemeClr val="dk1"/>
                </a:solidFill>
              </a:rPr>
              <a:t>California’s 18 Unratified Treaties are a series of agreements made between government officials and tribal leaders, that promised Native communities large swaths of reservation lands, based on the reservations in the plains. Out of concern for giving away land that could be economically lucrative, the federal government chose not the ratify the treaties, and so they never went into effect. Without notifying tribal leaders, tribes were left landless, destitute, and with little to no government protection.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Boarding school era-1870’s-1880’s (ended in California) 1978 (ended nationally) </a:t>
            </a:r>
            <a:r>
              <a:rPr lang="en">
                <a:solidFill>
                  <a:schemeClr val="dk1"/>
                </a:solidFill>
              </a:rPr>
              <a:t>A nation-wide campaign to assimilate Native children into settler culture by removing them from their families, forbidding the use of their Native languages or cultures, and indoctrinating them into Christianity. Many children died or never returned home, and those who did were often culturally distanced from their families. The impacts of this system are still felt today, as cultural loss, and parenting challenges are still present. The system ended nationally in 1978 with the passing of the Indian Child Welfare Act, which gave Natives jurisdiction over issues related to child welfare.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 </a:t>
            </a:r>
            <a:r>
              <a:rPr b="1" lang="en">
                <a:solidFill>
                  <a:schemeClr val="dk1"/>
                </a:solidFill>
              </a:rPr>
              <a:t>Tribal termination- </a:t>
            </a:r>
            <a:r>
              <a:rPr lang="en">
                <a:solidFill>
                  <a:schemeClr val="dk1"/>
                </a:solidFill>
              </a:rPr>
              <a:t>Called for the end of welfare assistance guaranteed to government-recognized Native peoples through the treaty process, and allowed for the private purchasing of once protected Native land to non Native individuals. When Native communities “accepted termination”, Native communities lost access to education, health care, and their property tax exemption status. Without this tax exempt status, many impoverished Native communities ended up defaulting on their tax payments. While the government originally saw this as an opportunity to take control of Native property, it quickly became a burden on resources. In the end, the government convinced 36 tribes to accept tribal termination, and was able to acquire 5k+ acres of Native land, leaving those tribal communities with little to no government protections.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6ac6608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6ac6608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400">
                <a:solidFill>
                  <a:srgbClr val="0000FF"/>
                </a:solidFill>
                <a:latin typeface="PT Sans"/>
                <a:ea typeface="PT Sans"/>
                <a:cs typeface="PT Sans"/>
                <a:sym typeface="PT Sans"/>
              </a:rPr>
              <a:t>https://www.youtube.com/watch?v=qYgZ1Pxw6aI</a:t>
            </a:r>
            <a:endParaRPr sz="1400">
              <a:solidFill>
                <a:srgbClr val="0000FF"/>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7ea21af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7ea21af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400" u="sng">
                <a:solidFill>
                  <a:srgbClr val="0000FF"/>
                </a:solidFill>
                <a:latin typeface="PT Sans"/>
                <a:ea typeface="PT Sans"/>
                <a:cs typeface="PT Sans"/>
                <a:sym typeface="PT Sans"/>
                <a:hlinkClick r:id="rId2">
                  <a:extLst>
                    <a:ext uri="{A12FA001-AC4F-418D-AE19-62706E023703}">
                      <ahyp:hlinkClr val="tx"/>
                    </a:ext>
                  </a:extLst>
                </a:hlinkClick>
              </a:rPr>
              <a:t>http://www.cloverdalerancheria.com/</a:t>
            </a:r>
            <a:endParaRPr sz="1400">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b6729d9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b6729d9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311708" y="744575"/>
            <a:ext cx="8520600" cy="20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blip>
          <a:stretch>
            <a:fillRect/>
          </a:stretch>
        </p:blipFill>
        <p:spPr>
          <a:xfrm>
            <a:off x="7362100" y="4214975"/>
            <a:ext cx="1705700" cy="699925"/>
          </a:xfrm>
          <a:prstGeom prst="rect">
            <a:avLst/>
          </a:prstGeom>
          <a:noFill/>
          <a:ln>
            <a:noFill/>
          </a:ln>
        </p:spPr>
      </p:pic>
      <p:cxnSp>
        <p:nvCxnSpPr>
          <p:cNvPr id="14" name="Google Shape;14;p2"/>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15" name="Google Shape;15;p2"/>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41" name="Google Shape;41;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1">
            <a:alphaModFix/>
          </a:blip>
          <a:stretch>
            <a:fillRect/>
          </a:stretch>
        </p:blipFill>
        <p:spPr>
          <a:xfrm>
            <a:off x="7362100" y="4214975"/>
            <a:ext cx="1705700" cy="699925"/>
          </a:xfrm>
          <a:prstGeom prst="rect">
            <a:avLst/>
          </a:prstGeom>
          <a:noFill/>
          <a:ln>
            <a:noFill/>
          </a:ln>
        </p:spPr>
      </p:pic>
      <p:cxnSp>
        <p:nvCxnSpPr>
          <p:cNvPr id="8" name="Google Shape;8;p1"/>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9" name="Google Shape;9;p1"/>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www.corestandards.org/ELA-Literacy/RI/9-10/7/" TargetMode="External"/><Relationship Id="rId4" Type="http://schemas.openxmlformats.org/officeDocument/2006/relationships/hyperlink" Target="http://www.corestandards.org/ELA-Literacy/RH/9-10/6/" TargetMode="External"/><Relationship Id="rId5" Type="http://schemas.openxmlformats.org/officeDocument/2006/relationships/hyperlink" Target="http://www.corestandards.org/ELA-Literacy/RL/9-10/2/" TargetMode="External"/></Relationships>
</file>

<file path=ppt/slides/_rels/slide16.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ankn.uaf.edu/IKS/iceberg.html" TargetMode="External"/><Relationship Id="rId4" Type="http://schemas.openxmlformats.org/officeDocument/2006/relationships/hyperlink" Target="https://www.drycreekrancheria.com/portrait-of-a-dry-creek-legend-laura-somersal/" TargetMode="External"/><Relationship Id="rId9" Type="http://schemas.openxmlformats.org/officeDocument/2006/relationships/hyperlink" Target="http://ankn.uaf.edu/IKS/iceberg.html" TargetMode="External"/><Relationship Id="rId5" Type="http://schemas.openxmlformats.org/officeDocument/2006/relationships/hyperlink" Target="http://www.cloverdalerancheria.com/" TargetMode="External"/><Relationship Id="rId6" Type="http://schemas.openxmlformats.org/officeDocument/2006/relationships/hyperlink" Target="https://www.nytimes.com/2019/11/20/us/native-american-occupation-alcatraz.html?auth=link-dismiss-google1tap" TargetMode="External"/><Relationship Id="rId7" Type="http://schemas.openxmlformats.org/officeDocument/2006/relationships/hyperlink" Target="https://books.google.com/books?id=3SmTBgAAQBAJ&amp;pg=PA298&amp;lpg=PA298&amp;dq=Occupation+of+Ya-Ka-Ama&amp;source=bl&amp;ots=mcDft8ClG1&amp;sig=ACfU3U1e81VWSGtAxcKSTWqtroyblIUsZQ&amp;hl=en&amp;sa=X&amp;ved=2ahUKEwjS7d6D_NjwAhVNsZ4KHTWZCKcQ6AEwCXoECAcQAw#v=onepage&amp;q&amp;f=false" TargetMode="External"/><Relationship Id="rId8" Type="http://schemas.openxmlformats.org/officeDocument/2006/relationships/hyperlink" Target="https://www.earthschool.org/loc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qYgZ1Pxw6aI"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title"/>
          </p:nvPr>
        </p:nvSpPr>
        <p:spPr>
          <a:xfrm>
            <a:off x="311700" y="7676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From Erasure to Revitalization</a:t>
            </a:r>
            <a:endParaRPr b="1" sz="2800">
              <a:solidFill>
                <a:srgbClr val="931A25"/>
              </a:solidFill>
              <a:latin typeface="PT Sans"/>
              <a:ea typeface="PT Sans"/>
              <a:cs typeface="PT Sans"/>
              <a:sym typeface="PT Sans"/>
            </a:endParaRPr>
          </a:p>
        </p:txBody>
      </p:sp>
      <p:sp>
        <p:nvSpPr>
          <p:cNvPr id="58" name="Google Shape;58;p13"/>
          <p:cNvSpPr txBox="1"/>
          <p:nvPr>
            <p:ph type="title"/>
          </p:nvPr>
        </p:nvSpPr>
        <p:spPr>
          <a:xfrm>
            <a:off x="311700" y="2403850"/>
            <a:ext cx="8520600" cy="186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PT Sans"/>
                <a:ea typeface="PT Sans"/>
                <a:cs typeface="PT Sans"/>
                <a:sym typeface="PT Sans"/>
              </a:rPr>
              <a:t>Essential Questions:</a:t>
            </a:r>
            <a:endParaRPr sz="2400">
              <a:solidFill>
                <a:schemeClr val="dk1"/>
              </a:solidFill>
              <a:latin typeface="PT Sans"/>
              <a:ea typeface="PT Sans"/>
              <a:cs typeface="PT Sans"/>
              <a:sym typeface="PT Sans"/>
            </a:endParaRPr>
          </a:p>
          <a:p>
            <a:pPr indent="0" lvl="0" marL="0" rtl="0" algn="ctr">
              <a:spcBef>
                <a:spcPts val="0"/>
              </a:spcBef>
              <a:spcAft>
                <a:spcPts val="0"/>
              </a:spcAft>
              <a:buNone/>
            </a:pPr>
            <a:r>
              <a:t/>
            </a:r>
            <a:endParaRPr sz="2400">
              <a:solidFill>
                <a:schemeClr val="dk1"/>
              </a:solidFill>
              <a:latin typeface="PT Sans"/>
              <a:ea typeface="PT Sans"/>
              <a:cs typeface="PT Sans"/>
              <a:sym typeface="PT Sans"/>
            </a:endParaRPr>
          </a:p>
          <a:p>
            <a:pPr indent="-381000" lvl="0" marL="457200" rtl="0" algn="ctr">
              <a:spcBef>
                <a:spcPts val="0"/>
              </a:spcBef>
              <a:spcAft>
                <a:spcPts val="0"/>
              </a:spcAft>
              <a:buClr>
                <a:schemeClr val="dk1"/>
              </a:buClr>
              <a:buSzPts val="2400"/>
              <a:buFont typeface="PT Sans"/>
              <a:buAutoNum type="arabicPeriod"/>
            </a:pPr>
            <a:r>
              <a:rPr lang="en" sz="2400">
                <a:solidFill>
                  <a:schemeClr val="dk1"/>
                </a:solidFill>
                <a:latin typeface="PT Sans"/>
                <a:ea typeface="PT Sans"/>
                <a:cs typeface="PT Sans"/>
                <a:sym typeface="PT Sans"/>
              </a:rPr>
              <a:t>How does </a:t>
            </a:r>
            <a:r>
              <a:rPr lang="en" sz="2400" u="sng">
                <a:solidFill>
                  <a:schemeClr val="dk1"/>
                </a:solidFill>
                <a:latin typeface="PT Sans"/>
                <a:ea typeface="PT Sans"/>
                <a:cs typeface="PT Sans"/>
                <a:sym typeface="PT Sans"/>
              </a:rPr>
              <a:t>erasure </a:t>
            </a:r>
            <a:r>
              <a:rPr lang="en" sz="2400">
                <a:solidFill>
                  <a:schemeClr val="dk1"/>
                </a:solidFill>
                <a:latin typeface="PT Sans"/>
                <a:ea typeface="PT Sans"/>
                <a:cs typeface="PT Sans"/>
                <a:sym typeface="PT Sans"/>
              </a:rPr>
              <a:t>impact</a:t>
            </a:r>
            <a:r>
              <a:rPr lang="en" sz="2400">
                <a:solidFill>
                  <a:schemeClr val="dk1"/>
                </a:solidFill>
                <a:latin typeface="PT Sans"/>
                <a:ea typeface="PT Sans"/>
                <a:cs typeface="PT Sans"/>
                <a:sym typeface="PT Sans"/>
              </a:rPr>
              <a:t> communities?</a:t>
            </a:r>
            <a:endParaRPr sz="2400">
              <a:solidFill>
                <a:schemeClr val="dk1"/>
              </a:solidFill>
              <a:latin typeface="PT Sans"/>
              <a:ea typeface="PT Sans"/>
              <a:cs typeface="PT Sans"/>
              <a:sym typeface="PT Sans"/>
            </a:endParaRPr>
          </a:p>
          <a:p>
            <a:pPr indent="-381000" lvl="0" marL="457200" rtl="0" algn="ctr">
              <a:spcBef>
                <a:spcPts val="0"/>
              </a:spcBef>
              <a:spcAft>
                <a:spcPts val="0"/>
              </a:spcAft>
              <a:buClr>
                <a:schemeClr val="dk1"/>
              </a:buClr>
              <a:buSzPts val="2400"/>
              <a:buFont typeface="PT Sans"/>
              <a:buAutoNum type="arabicPeriod"/>
            </a:pPr>
            <a:r>
              <a:rPr lang="en" sz="2400">
                <a:solidFill>
                  <a:schemeClr val="dk1"/>
                </a:solidFill>
                <a:latin typeface="PT Sans"/>
                <a:ea typeface="PT Sans"/>
                <a:cs typeface="PT Sans"/>
                <a:sym typeface="PT Sans"/>
              </a:rPr>
              <a:t>Who should tell our stories, and why does it matter?</a:t>
            </a:r>
            <a:endParaRPr sz="2400">
              <a:solidFill>
                <a:schemeClr val="dk1"/>
              </a:solidFill>
              <a:latin typeface="PT Sans"/>
              <a:ea typeface="PT Sans"/>
              <a:cs typeface="PT Sans"/>
              <a:sym typeface="PT Sans"/>
            </a:endParaRPr>
          </a:p>
          <a:p>
            <a:pPr indent="0" lvl="0" marL="0" rtl="0" algn="ctr">
              <a:spcBef>
                <a:spcPts val="0"/>
              </a:spcBef>
              <a:spcAft>
                <a:spcPts val="0"/>
              </a:spcAft>
              <a:buNone/>
            </a:pPr>
            <a:r>
              <a:t/>
            </a:r>
            <a:endParaRPr sz="2400">
              <a:latin typeface="PT Sans"/>
              <a:ea typeface="PT Sans"/>
              <a:cs typeface="PT Sans"/>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899100" y="1854125"/>
            <a:ext cx="7345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How does assimilation contribute to cultural erasure?</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rPr b="1" lang="en" sz="2200">
                <a:solidFill>
                  <a:srgbClr val="931A25"/>
                </a:solidFill>
                <a:latin typeface="PT Sans"/>
                <a:ea typeface="PT Sans"/>
                <a:cs typeface="PT Sans"/>
                <a:sym typeface="PT Sans"/>
              </a:rPr>
              <a:t>Can assimilation and resistance exist at the same time?</a:t>
            </a:r>
            <a:endParaRPr b="1" sz="2200">
              <a:solidFill>
                <a:srgbClr val="931A25"/>
              </a:solidFill>
              <a:latin typeface="PT Sans"/>
              <a:ea typeface="PT Sans"/>
              <a:cs typeface="PT Sans"/>
              <a:sym typeface="P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1593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Poetry Analysis: </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rPr b="1" lang="en" sz="2200">
                <a:solidFill>
                  <a:srgbClr val="931A25"/>
                </a:solidFill>
                <a:latin typeface="PT Sans"/>
                <a:ea typeface="PT Sans"/>
                <a:cs typeface="PT Sans"/>
                <a:sym typeface="PT Sans"/>
              </a:rPr>
              <a:t>“Lies my Ancestors Told For Me”</a:t>
            </a:r>
            <a:endParaRPr b="1" sz="2200">
              <a:solidFill>
                <a:srgbClr val="931A25"/>
              </a:solidFill>
              <a:latin typeface="PT Sans"/>
              <a:ea typeface="PT Sans"/>
              <a:cs typeface="PT Sans"/>
              <a:sym typeface="PT Sans"/>
            </a:endParaRPr>
          </a:p>
          <a:p>
            <a:pPr indent="0" lvl="0" marL="0" rtl="0" algn="ctr">
              <a:spcBef>
                <a:spcPts val="0"/>
              </a:spcBef>
              <a:spcAft>
                <a:spcPts val="0"/>
              </a:spcAft>
              <a:buClr>
                <a:schemeClr val="dk1"/>
              </a:buClr>
              <a:buSzPts val="1100"/>
              <a:buFont typeface="Arial"/>
              <a:buNone/>
            </a:pPr>
            <a:r>
              <a:rPr b="1" lang="en" sz="2200">
                <a:solidFill>
                  <a:srgbClr val="931A25"/>
                </a:solidFill>
                <a:latin typeface="PT Sans"/>
                <a:ea typeface="PT Sans"/>
                <a:cs typeface="PT Sans"/>
                <a:sym typeface="PT Sans"/>
              </a:rPr>
              <a:t>By Deborah Miranda</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579600" y="308250"/>
            <a:ext cx="7984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Poetry Analysis: Lies my Ancestors Told For Me</a:t>
            </a:r>
            <a:endParaRPr b="1" sz="2200">
              <a:solidFill>
                <a:srgbClr val="931A25"/>
              </a:solidFill>
              <a:latin typeface="PT Sans"/>
              <a:ea typeface="PT Sans"/>
              <a:cs typeface="PT Sans"/>
              <a:sym typeface="PT Sans"/>
            </a:endParaRPr>
          </a:p>
        </p:txBody>
      </p:sp>
      <p:sp>
        <p:nvSpPr>
          <p:cNvPr id="144" name="Google Shape;144;p24"/>
          <p:cNvSpPr txBox="1"/>
          <p:nvPr>
            <p:ph idx="1" type="body"/>
          </p:nvPr>
        </p:nvSpPr>
        <p:spPr>
          <a:xfrm>
            <a:off x="311700" y="1152475"/>
            <a:ext cx="8520600" cy="265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PT Sans"/>
                <a:ea typeface="PT Sans"/>
                <a:cs typeface="PT Sans"/>
                <a:sym typeface="PT Sans"/>
              </a:rPr>
              <a:t>Directions: Annotate “Lies My Ancestors Told For Me” by Deborah Miranda, answering the following questions:</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lphaLcPeriod"/>
            </a:pPr>
            <a:r>
              <a:rPr lang="en" sz="1600">
                <a:solidFill>
                  <a:schemeClr val="dk1"/>
                </a:solidFill>
                <a:latin typeface="PT Sans"/>
                <a:ea typeface="PT Sans"/>
                <a:cs typeface="PT Sans"/>
                <a:sym typeface="PT Sans"/>
              </a:rPr>
              <a:t>Do you notice the impact of any specific assimilation movements or policies in the poem?</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lphaLcPeriod"/>
            </a:pPr>
            <a:r>
              <a:rPr lang="en" sz="1600">
                <a:solidFill>
                  <a:schemeClr val="dk1"/>
                </a:solidFill>
                <a:latin typeface="PT Sans"/>
                <a:ea typeface="PT Sans"/>
                <a:cs typeface="PT Sans"/>
                <a:sym typeface="PT Sans"/>
              </a:rPr>
              <a:t>How does the poet’s family protect themselves from violence?</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lphaLcPeriod"/>
            </a:pPr>
            <a:r>
              <a:rPr lang="en" sz="1600">
                <a:solidFill>
                  <a:schemeClr val="dk1"/>
                </a:solidFill>
                <a:latin typeface="PT Sans"/>
                <a:ea typeface="PT Sans"/>
                <a:cs typeface="PT Sans"/>
                <a:sym typeface="PT Sans"/>
              </a:rPr>
              <a:t>In what ways do they choose to assimilate? In what ways do they protect their culture?</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lphaLcPeriod"/>
            </a:pPr>
            <a:r>
              <a:rPr lang="en" sz="1600">
                <a:solidFill>
                  <a:schemeClr val="dk1"/>
                </a:solidFill>
                <a:latin typeface="PT Sans"/>
                <a:ea typeface="PT Sans"/>
                <a:cs typeface="PT Sans"/>
                <a:sym typeface="PT Sans"/>
              </a:rPr>
              <a:t>What does the title of the poem mean?</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lphaLcPeriod"/>
            </a:pPr>
            <a:r>
              <a:rPr lang="en" sz="1600">
                <a:solidFill>
                  <a:schemeClr val="dk1"/>
                </a:solidFill>
                <a:latin typeface="PT Sans"/>
                <a:ea typeface="PT Sans"/>
                <a:cs typeface="PT Sans"/>
                <a:sym typeface="PT Sans"/>
              </a:rPr>
              <a:t>Choose a line from the poem that stands out to you and share it with your neighbor or class</a:t>
            </a:r>
            <a:endParaRPr sz="1600">
              <a:solidFill>
                <a:schemeClr val="dk1"/>
              </a:solidFill>
              <a:latin typeface="PT Sans"/>
              <a:ea typeface="PT Sans"/>
              <a:cs typeface="PT Sans"/>
              <a:sym typeface="PT Sans"/>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2982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Narrator Cultural Iceberg</a:t>
            </a:r>
            <a:endParaRPr b="1" sz="2200">
              <a:solidFill>
                <a:srgbClr val="931A25"/>
              </a:solidFill>
              <a:latin typeface="PT Sans"/>
              <a:ea typeface="PT Sans"/>
              <a:cs typeface="PT Sans"/>
              <a:sym typeface="PT Sans"/>
            </a:endParaRPr>
          </a:p>
        </p:txBody>
      </p:sp>
      <p:sp>
        <p:nvSpPr>
          <p:cNvPr id="150" name="Google Shape;150;p25"/>
          <p:cNvSpPr txBox="1"/>
          <p:nvPr>
            <p:ph idx="1" type="body"/>
          </p:nvPr>
        </p:nvSpPr>
        <p:spPr>
          <a:xfrm>
            <a:off x="1110663" y="870975"/>
            <a:ext cx="2783700" cy="13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PT Sans"/>
                <a:ea typeface="PT Sans"/>
                <a:cs typeface="PT Sans"/>
                <a:sym typeface="PT Sans"/>
              </a:rPr>
              <a:t>Directions: Create a cultural iceberg diagram for the narrator of the poem, listing the visible parts of their identity and culture on the top, and the less visible parts on the bottom. </a:t>
            </a:r>
            <a:endParaRPr sz="1600">
              <a:solidFill>
                <a:schemeClr val="dk1"/>
              </a:solidFill>
              <a:latin typeface="PT Sans"/>
              <a:ea typeface="PT Sans"/>
              <a:cs typeface="PT Sans"/>
              <a:sym typeface="PT Sans"/>
            </a:endParaRPr>
          </a:p>
          <a:p>
            <a:pPr indent="0" lvl="0" marL="0" rtl="0" algn="l">
              <a:spcBef>
                <a:spcPts val="0"/>
              </a:spcBef>
              <a:spcAft>
                <a:spcPts val="0"/>
              </a:spcAft>
              <a:buNone/>
            </a:pPr>
            <a:r>
              <a:t/>
            </a:r>
            <a:endParaRPr/>
          </a:p>
        </p:txBody>
      </p:sp>
      <p:pic>
        <p:nvPicPr>
          <p:cNvPr id="151" name="Google Shape;151;p25"/>
          <p:cNvPicPr preferRelativeResize="0"/>
          <p:nvPr/>
        </p:nvPicPr>
        <p:blipFill>
          <a:blip r:embed="rId3">
            <a:alphaModFix/>
          </a:blip>
          <a:stretch>
            <a:fillRect/>
          </a:stretch>
        </p:blipFill>
        <p:spPr>
          <a:xfrm>
            <a:off x="4799863" y="870975"/>
            <a:ext cx="3233474" cy="38232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0440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Wrap Up:</a:t>
            </a:r>
            <a:endParaRPr b="1" sz="2200">
              <a:solidFill>
                <a:srgbClr val="931A25"/>
              </a:solidFill>
              <a:latin typeface="PT Sans"/>
              <a:ea typeface="PT Sans"/>
              <a:cs typeface="PT Sans"/>
              <a:sym typeface="PT Sans"/>
            </a:endParaRPr>
          </a:p>
        </p:txBody>
      </p:sp>
      <p:sp>
        <p:nvSpPr>
          <p:cNvPr id="157" name="Google Shape;157;p26"/>
          <p:cNvSpPr txBox="1"/>
          <p:nvPr/>
        </p:nvSpPr>
        <p:spPr>
          <a:xfrm>
            <a:off x="913950" y="1243850"/>
            <a:ext cx="73161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ans"/>
                <a:ea typeface="PT Sans"/>
                <a:cs typeface="PT Sans"/>
                <a:sym typeface="PT Sans"/>
              </a:rPr>
              <a:t>What are some ways that marginalized communities might protect themselves against </a:t>
            </a:r>
            <a:r>
              <a:rPr b="1" lang="en" sz="1600">
                <a:latin typeface="PT Sans"/>
                <a:ea typeface="PT Sans"/>
                <a:cs typeface="PT Sans"/>
                <a:sym typeface="PT Sans"/>
              </a:rPr>
              <a:t>erasure</a:t>
            </a:r>
            <a:r>
              <a:rPr lang="en" sz="1600">
                <a:latin typeface="PT Sans"/>
                <a:ea typeface="PT Sans"/>
                <a:cs typeface="PT Sans"/>
                <a:sym typeface="PT Sans"/>
              </a:rPr>
              <a:t>?</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How does this help the community survive? How does it contribute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to </a:t>
            </a:r>
            <a:r>
              <a:rPr b="1" lang="en" sz="1600">
                <a:latin typeface="PT Sans"/>
                <a:ea typeface="PT Sans"/>
                <a:cs typeface="PT Sans"/>
                <a:sym typeface="PT Sans"/>
              </a:rPr>
              <a:t>cultural erasure</a:t>
            </a:r>
            <a:r>
              <a:rPr lang="en" sz="1600">
                <a:latin typeface="PT Sans"/>
                <a:ea typeface="PT Sans"/>
                <a:cs typeface="PT Sans"/>
                <a:sym typeface="PT Sans"/>
              </a:rPr>
              <a:t>?</a:t>
            </a:r>
            <a:endParaRPr sz="1600">
              <a:latin typeface="PT Sans"/>
              <a:ea typeface="PT Sans"/>
              <a:cs typeface="PT Sans"/>
              <a:sym typeface="PT Sans"/>
            </a:endParaRPr>
          </a:p>
          <a:p>
            <a:pPr indent="0" lvl="0" marL="0" rtl="0" algn="l">
              <a:spcBef>
                <a:spcPts val="0"/>
              </a:spcBef>
              <a:spcAft>
                <a:spcPts val="0"/>
              </a:spcAft>
              <a:buNone/>
            </a:pPr>
            <a:r>
              <a:t/>
            </a:r>
            <a:endParaRPr sz="2500">
              <a:latin typeface="PT Sans"/>
              <a:ea typeface="PT Sans"/>
              <a:cs typeface="PT Sans"/>
              <a:sym typeface="PT Sans"/>
            </a:endParaRPr>
          </a:p>
          <a:p>
            <a:pPr indent="0" lvl="0" marL="0" rtl="0" algn="l">
              <a:spcBef>
                <a:spcPts val="0"/>
              </a:spcBef>
              <a:spcAft>
                <a:spcPts val="0"/>
              </a:spcAft>
              <a:buNone/>
            </a:pPr>
            <a:r>
              <a:t/>
            </a:r>
            <a:endParaRPr sz="2500">
              <a:latin typeface="PT Sans"/>
              <a:ea typeface="PT Sans"/>
              <a:cs typeface="PT Sans"/>
              <a:sym typeface="PT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15585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Standards and Takeaways</a:t>
            </a:r>
            <a:endParaRPr b="1" sz="2200">
              <a:solidFill>
                <a:srgbClr val="931A25"/>
              </a:solidFill>
              <a:latin typeface="PT Sans"/>
              <a:ea typeface="PT Sans"/>
              <a:cs typeface="PT Sans"/>
              <a:sym typeface="PT Sans"/>
            </a:endParaRPr>
          </a:p>
        </p:txBody>
      </p:sp>
      <p:sp>
        <p:nvSpPr>
          <p:cNvPr id="163" name="Google Shape;163;p27"/>
          <p:cNvSpPr txBox="1"/>
          <p:nvPr>
            <p:ph idx="1" type="body"/>
          </p:nvPr>
        </p:nvSpPr>
        <p:spPr>
          <a:xfrm>
            <a:off x="152150" y="1166675"/>
            <a:ext cx="4132200" cy="30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PT Sans"/>
                <a:ea typeface="PT Sans"/>
                <a:cs typeface="PT Sans"/>
                <a:sym typeface="PT Sans"/>
              </a:rPr>
              <a:t>Common Core:</a:t>
            </a:r>
            <a:endParaRPr b="1" sz="1200">
              <a:latin typeface="PT Sans"/>
              <a:ea typeface="PT Sans"/>
              <a:cs typeface="PT Sans"/>
              <a:sym typeface="PT Sans"/>
            </a:endParaRPr>
          </a:p>
          <a:p>
            <a:pPr indent="0" lvl="0" marL="0" rtl="0" algn="l">
              <a:spcBef>
                <a:spcPts val="0"/>
              </a:spcBef>
              <a:spcAft>
                <a:spcPts val="0"/>
              </a:spcAft>
              <a:buNone/>
            </a:pPr>
            <a:r>
              <a:t/>
            </a:r>
            <a:endParaRPr b="1" sz="1200">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b="1" lang="en" sz="1200">
                <a:solidFill>
                  <a:srgbClr val="373737"/>
                </a:solidFill>
                <a:uFill>
                  <a:noFill/>
                </a:uFill>
                <a:latin typeface="PT Sans"/>
                <a:ea typeface="PT Sans"/>
                <a:cs typeface="PT Sans"/>
                <a:sym typeface="PT Sans"/>
                <a:hlinkClick r:id="rId3">
                  <a:extLst>
                    <a:ext uri="{A12FA001-AC4F-418D-AE19-62706E023703}">
                      <ahyp:hlinkClr val="tx"/>
                    </a:ext>
                  </a:extLst>
                </a:hlinkClick>
              </a:rPr>
              <a:t>CCSS.ELA-LITERACY.RI.9-10.7</a:t>
            </a:r>
            <a:endParaRPr b="1" sz="1200">
              <a:solidFill>
                <a:srgbClr val="373737"/>
              </a:solidFill>
              <a:latin typeface="PT Sans"/>
              <a:ea typeface="PT Sans"/>
              <a:cs typeface="PT Sans"/>
              <a:sym typeface="PT Sans"/>
            </a:endParaRPr>
          </a:p>
          <a:p>
            <a:pPr indent="0" lvl="0" marL="0" rtl="0" algn="l">
              <a:spcBef>
                <a:spcPts val="0"/>
              </a:spcBef>
              <a:spcAft>
                <a:spcPts val="0"/>
              </a:spcAft>
              <a:buNone/>
            </a:pPr>
            <a:r>
              <a:rPr lang="en" sz="1200">
                <a:solidFill>
                  <a:srgbClr val="202020"/>
                </a:solidFill>
                <a:latin typeface="PT Sans"/>
                <a:ea typeface="PT Sans"/>
                <a:cs typeface="PT Sans"/>
                <a:sym typeface="PT Sans"/>
              </a:rPr>
              <a:t>Analyze various accounts of a subject told in different mediums (e.g., a person's life story in both print and multimedia), determining which details are emphasized in each account.</a:t>
            </a:r>
            <a:endParaRPr sz="1200">
              <a:solidFill>
                <a:srgbClr val="202020"/>
              </a:solidFill>
              <a:latin typeface="PT Sans"/>
              <a:ea typeface="PT Sans"/>
              <a:cs typeface="PT Sans"/>
              <a:sym typeface="PT Sans"/>
            </a:endParaRPr>
          </a:p>
          <a:p>
            <a:pPr indent="0" lvl="0" marL="0" rtl="0" algn="l">
              <a:spcBef>
                <a:spcPts val="0"/>
              </a:spcBef>
              <a:spcAft>
                <a:spcPts val="0"/>
              </a:spcAft>
              <a:buNone/>
            </a:pPr>
            <a:r>
              <a:t/>
            </a:r>
            <a:endParaRPr sz="1200">
              <a:solidFill>
                <a:srgbClr val="202020"/>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b="1" lang="en" sz="1200">
                <a:solidFill>
                  <a:srgbClr val="373737"/>
                </a:solidFill>
                <a:uFill>
                  <a:noFill/>
                </a:uFill>
                <a:latin typeface="PT Sans"/>
                <a:ea typeface="PT Sans"/>
                <a:cs typeface="PT Sans"/>
                <a:sym typeface="PT Sans"/>
                <a:hlinkClick r:id="rId4">
                  <a:extLst>
                    <a:ext uri="{A12FA001-AC4F-418D-AE19-62706E023703}">
                      <ahyp:hlinkClr val="tx"/>
                    </a:ext>
                  </a:extLst>
                </a:hlinkClick>
              </a:rPr>
              <a:t>CCSS.ELA-LITERACY.RH.9-10.6</a:t>
            </a:r>
            <a:endParaRPr b="1" sz="1200">
              <a:solidFill>
                <a:srgbClr val="373737"/>
              </a:solidFill>
              <a:latin typeface="PT Sans"/>
              <a:ea typeface="PT Sans"/>
              <a:cs typeface="PT Sans"/>
              <a:sym typeface="PT Sans"/>
            </a:endParaRPr>
          </a:p>
          <a:p>
            <a:pPr indent="0" lvl="0" marL="0" rtl="0" algn="l">
              <a:spcBef>
                <a:spcPts val="0"/>
              </a:spcBef>
              <a:spcAft>
                <a:spcPts val="0"/>
              </a:spcAft>
              <a:buNone/>
            </a:pPr>
            <a:r>
              <a:rPr lang="en" sz="1200">
                <a:solidFill>
                  <a:srgbClr val="202020"/>
                </a:solidFill>
                <a:latin typeface="PT Sans"/>
                <a:ea typeface="PT Sans"/>
                <a:cs typeface="PT Sans"/>
                <a:sym typeface="PT Sans"/>
              </a:rPr>
              <a:t>Compare the point of view of two or more authors for how they treat the same or similar topics, including which details they include and emphasize in their respective accounts.</a:t>
            </a:r>
            <a:endParaRPr sz="1200">
              <a:solidFill>
                <a:srgbClr val="202020"/>
              </a:solidFill>
              <a:latin typeface="PT Sans"/>
              <a:ea typeface="PT Sans"/>
              <a:cs typeface="PT Sans"/>
              <a:sym typeface="PT Sans"/>
            </a:endParaRPr>
          </a:p>
          <a:p>
            <a:pPr indent="0" lvl="0" marL="0" rtl="0" algn="l">
              <a:spcBef>
                <a:spcPts val="0"/>
              </a:spcBef>
              <a:spcAft>
                <a:spcPts val="0"/>
              </a:spcAft>
              <a:buNone/>
            </a:pPr>
            <a:r>
              <a:t/>
            </a:r>
            <a:endParaRPr b="1" sz="1200">
              <a:latin typeface="PT Sans"/>
              <a:ea typeface="PT Sans"/>
              <a:cs typeface="PT Sans"/>
              <a:sym typeface="PT Sans"/>
            </a:endParaRPr>
          </a:p>
          <a:p>
            <a:pPr indent="0" lvl="0" marL="0" rtl="0" algn="l">
              <a:lnSpc>
                <a:spcPct val="100000"/>
              </a:lnSpc>
              <a:spcBef>
                <a:spcPts val="0"/>
              </a:spcBef>
              <a:spcAft>
                <a:spcPts val="0"/>
              </a:spcAft>
              <a:buClr>
                <a:schemeClr val="dk1"/>
              </a:buClr>
              <a:buSzPts val="1100"/>
              <a:buFont typeface="Arial"/>
              <a:buNone/>
            </a:pPr>
            <a:r>
              <a:rPr b="1" lang="en" sz="1200">
                <a:solidFill>
                  <a:srgbClr val="373737"/>
                </a:solidFill>
                <a:uFill>
                  <a:noFill/>
                </a:uFill>
                <a:latin typeface="PT Sans"/>
                <a:ea typeface="PT Sans"/>
                <a:cs typeface="PT Sans"/>
                <a:sym typeface="PT Sans"/>
                <a:hlinkClick r:id="rId5">
                  <a:extLst>
                    <a:ext uri="{A12FA001-AC4F-418D-AE19-62706E023703}">
                      <ahyp:hlinkClr val="tx"/>
                    </a:ext>
                  </a:extLst>
                </a:hlinkClick>
              </a:rPr>
              <a:t>CCSS.ELA-LITERACY.RL.9-10.2</a:t>
            </a:r>
            <a:endParaRPr b="1" sz="1200">
              <a:solidFill>
                <a:srgbClr val="373737"/>
              </a:solidFill>
              <a:latin typeface="PT Sans"/>
              <a:ea typeface="PT Sans"/>
              <a:cs typeface="PT Sans"/>
              <a:sym typeface="PT Sans"/>
            </a:endParaRPr>
          </a:p>
          <a:p>
            <a:pPr indent="0" lvl="0" marL="0" rtl="0" algn="l">
              <a:lnSpc>
                <a:spcPct val="100000"/>
              </a:lnSpc>
              <a:spcBef>
                <a:spcPts val="1100"/>
              </a:spcBef>
              <a:spcAft>
                <a:spcPts val="0"/>
              </a:spcAft>
              <a:buClr>
                <a:schemeClr val="dk1"/>
              </a:buClr>
              <a:buSzPts val="1100"/>
              <a:buFont typeface="Arial"/>
              <a:buNone/>
            </a:pPr>
            <a:r>
              <a:rPr lang="en" sz="1200">
                <a:solidFill>
                  <a:srgbClr val="202020"/>
                </a:solidFill>
                <a:latin typeface="PT Sans"/>
                <a:ea typeface="PT Sans"/>
                <a:cs typeface="PT Sans"/>
                <a:sym typeface="PT Sans"/>
              </a:rPr>
              <a:t>Determine a theme or central idea of a text and analyze in detail its development over the course of the text, including how it emerges and is shaped and refined by specific details; provide an objective summary of the text.</a:t>
            </a:r>
            <a:endParaRPr sz="1200">
              <a:solidFill>
                <a:srgbClr val="202020"/>
              </a:solidFill>
              <a:latin typeface="PT Sans"/>
              <a:ea typeface="PT Sans"/>
              <a:cs typeface="PT Sans"/>
              <a:sym typeface="PT Sans"/>
            </a:endParaRPr>
          </a:p>
          <a:p>
            <a:pPr indent="0" lvl="0" marL="0" rtl="0" algn="l">
              <a:lnSpc>
                <a:spcPct val="115000"/>
              </a:lnSpc>
              <a:spcBef>
                <a:spcPts val="11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b="1" sz="1000">
              <a:latin typeface="Montserrat"/>
              <a:ea typeface="Montserrat"/>
              <a:cs typeface="Montserrat"/>
              <a:sym typeface="Montserrat"/>
            </a:endParaRPr>
          </a:p>
        </p:txBody>
      </p:sp>
      <p:sp>
        <p:nvSpPr>
          <p:cNvPr id="164" name="Google Shape;164;p27"/>
          <p:cNvSpPr txBox="1"/>
          <p:nvPr>
            <p:ph idx="2" type="body"/>
          </p:nvPr>
        </p:nvSpPr>
        <p:spPr>
          <a:xfrm>
            <a:off x="4284250" y="1166675"/>
            <a:ext cx="4760100" cy="32478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b="1" lang="en" sz="1200">
                <a:latin typeface="PT Sans"/>
                <a:ea typeface="PT Sans"/>
                <a:cs typeface="PT Sans"/>
                <a:sym typeface="PT Sans"/>
              </a:rPr>
              <a:t>Seven Essential Understandings:</a:t>
            </a:r>
            <a:endParaRPr b="1" sz="1200">
              <a:latin typeface="PT Sans"/>
              <a:ea typeface="PT Sans"/>
              <a:cs typeface="PT Sans"/>
              <a:sym typeface="PT Sans"/>
            </a:endParaRPr>
          </a:p>
          <a:p>
            <a:pPr indent="0" lvl="0" marL="0" rtl="0" algn="l">
              <a:spcBef>
                <a:spcPts val="0"/>
              </a:spcBef>
              <a:spcAft>
                <a:spcPts val="0"/>
              </a:spcAft>
              <a:buNone/>
            </a:pPr>
            <a:r>
              <a:t/>
            </a:r>
            <a:endParaRPr b="1" sz="11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b="1" lang="en" sz="1000">
                <a:solidFill>
                  <a:schemeClr val="dk1"/>
                </a:solidFill>
                <a:latin typeface="PT Sans"/>
                <a:ea typeface="PT Sans"/>
                <a:cs typeface="PT Sans"/>
                <a:sym typeface="PT Sans"/>
              </a:rPr>
              <a:t>Essential Understanding 2</a:t>
            </a:r>
            <a:r>
              <a:rPr lang="en" sz="900">
                <a:solidFill>
                  <a:schemeClr val="dk1"/>
                </a:solidFill>
                <a:latin typeface="PT Sans"/>
                <a:ea typeface="PT Sans"/>
                <a:cs typeface="PT Sans"/>
                <a:sym typeface="PT Sans"/>
              </a:rPr>
              <a:t> - There is great diversity among individual American Indians as identity is developed, defined and redefined by entities, organizations and people. A continuum of Indian identity, unique to each individual, ranges from assimilated to traditional. There is no generic American Indian. </a:t>
            </a:r>
            <a:endParaRPr sz="900">
              <a:solidFill>
                <a:schemeClr val="dk1"/>
              </a:solidFill>
              <a:latin typeface="PT Sans"/>
              <a:ea typeface="PT Sans"/>
              <a:cs typeface="PT Sans"/>
              <a:sym typeface="PT Sans"/>
            </a:endParaRPr>
          </a:p>
          <a:p>
            <a:pPr indent="0" lvl="0" marL="0" rtl="0" algn="l">
              <a:spcBef>
                <a:spcPts val="0"/>
              </a:spcBef>
              <a:spcAft>
                <a:spcPts val="0"/>
              </a:spcAft>
              <a:buNone/>
            </a:pPr>
            <a:r>
              <a:t/>
            </a:r>
            <a:endParaRPr b="1" sz="900">
              <a:latin typeface="PT Sans"/>
              <a:ea typeface="PT Sans"/>
              <a:cs typeface="PT Sans"/>
              <a:sym typeface="PT Sans"/>
            </a:endParaRPr>
          </a:p>
          <a:p>
            <a:pPr indent="0" lvl="0" marL="0" rtl="0" algn="l">
              <a:spcBef>
                <a:spcPts val="0"/>
              </a:spcBef>
              <a:spcAft>
                <a:spcPts val="0"/>
              </a:spcAft>
              <a:buNone/>
            </a:pPr>
            <a:r>
              <a:rPr b="1" lang="en" sz="1000">
                <a:solidFill>
                  <a:schemeClr val="dk1"/>
                </a:solidFill>
                <a:latin typeface="PT Sans"/>
                <a:ea typeface="PT Sans"/>
                <a:cs typeface="PT Sans"/>
                <a:sym typeface="PT Sans"/>
              </a:rPr>
              <a:t>Essential Understanding 3</a:t>
            </a:r>
            <a:r>
              <a:rPr lang="en" sz="900">
                <a:solidFill>
                  <a:schemeClr val="dk1"/>
                </a:solidFill>
                <a:latin typeface="PT Sans"/>
                <a:ea typeface="PT Sans"/>
                <a:cs typeface="PT Sans"/>
                <a:sym typeface="PT Sans"/>
              </a:rPr>
              <a:t> - The ideologies of Native traditional beliefs and spirituality persist into modern day life as tribal cultures, traditions, and languages are still practiced by many American Indian people and are incorporated into how tribes govern and manage their affairs. Additionally, each tribe has its own oral histories, which are as valid as written histories. These histories pre-date European contact, i.e., the “discovery” of North America. </a:t>
            </a:r>
            <a:endParaRPr sz="900">
              <a:solidFill>
                <a:schemeClr val="dk1"/>
              </a:solidFill>
              <a:latin typeface="PT Sans"/>
              <a:ea typeface="PT Sans"/>
              <a:cs typeface="PT Sans"/>
              <a:sym typeface="PT Sans"/>
            </a:endParaRPr>
          </a:p>
          <a:p>
            <a:pPr indent="0" lvl="0" marL="0" rtl="0" algn="l">
              <a:spcBef>
                <a:spcPts val="0"/>
              </a:spcBef>
              <a:spcAft>
                <a:spcPts val="0"/>
              </a:spcAft>
              <a:buNone/>
            </a:pPr>
            <a:r>
              <a:t/>
            </a:r>
            <a:endParaRPr sz="11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b="1" lang="en" sz="1000">
                <a:solidFill>
                  <a:schemeClr val="dk1"/>
                </a:solidFill>
                <a:latin typeface="PT Sans"/>
                <a:ea typeface="PT Sans"/>
                <a:cs typeface="PT Sans"/>
                <a:sym typeface="PT Sans"/>
              </a:rPr>
              <a:t>Essential Understanding 5</a:t>
            </a:r>
            <a:r>
              <a:rPr lang="en" sz="900">
                <a:solidFill>
                  <a:schemeClr val="dk1"/>
                </a:solidFill>
                <a:latin typeface="PT Sans"/>
                <a:ea typeface="PT Sans"/>
                <a:cs typeface="PT Sans"/>
                <a:sym typeface="PT Sans"/>
              </a:rPr>
              <a:t> - There were many federal policies put into place throughout American history that have affected Indian people and still shape who they are today. Many of these policies conflicted with one another. Much of Indian history can be related through several major federal policy periods: Colonization/Colonial Period 1492 – 1800s; Treaty Period 1789 – 1871; Assimilation Period - Allotment and Boarding School 1879 – 1934; Tribal Reorganization Period 1934 – 1958; Termination and Relocation Period 1953 – 1971; Self-determination Period 1968 – Present.</a:t>
            </a:r>
            <a:endParaRPr sz="9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Times New Roman"/>
              <a:ea typeface="Times New Roman"/>
              <a:cs typeface="Times New Roman"/>
              <a:sym typeface="Times New Roman"/>
            </a:endParaRPr>
          </a:p>
        </p:txBody>
      </p:sp>
      <p:sp>
        <p:nvSpPr>
          <p:cNvPr id="165" name="Google Shape;165;p27"/>
          <p:cNvSpPr txBox="1"/>
          <p:nvPr>
            <p:ph type="title"/>
          </p:nvPr>
        </p:nvSpPr>
        <p:spPr>
          <a:xfrm>
            <a:off x="426475" y="65875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PT Sans"/>
                <a:ea typeface="PT Sans"/>
                <a:cs typeface="PT Sans"/>
                <a:sym typeface="PT Sans"/>
              </a:rPr>
              <a:t>Key Takeaway: Native communities are diverse, modern, geographically spread out, and political in nature. </a:t>
            </a:r>
            <a:endParaRPr b="1">
              <a:latin typeface="PT Sans"/>
              <a:ea typeface="PT Sans"/>
              <a:cs typeface="PT Sans"/>
              <a:sym typeface="P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48825" y="132850"/>
            <a:ext cx="8520600" cy="48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PT Sans"/>
                <a:ea typeface="PT Sans"/>
                <a:cs typeface="PT Sans"/>
                <a:sym typeface="PT Sans"/>
              </a:rPr>
              <a:t>Sources</a:t>
            </a:r>
            <a:endParaRPr sz="3000">
              <a:latin typeface="PT Sans"/>
              <a:ea typeface="PT Sans"/>
              <a:cs typeface="PT Sans"/>
              <a:sym typeface="PT Sans"/>
            </a:endParaRPr>
          </a:p>
        </p:txBody>
      </p:sp>
      <p:sp>
        <p:nvSpPr>
          <p:cNvPr id="171" name="Google Shape;171;p28"/>
          <p:cNvSpPr txBox="1"/>
          <p:nvPr/>
        </p:nvSpPr>
        <p:spPr>
          <a:xfrm>
            <a:off x="130200" y="670625"/>
            <a:ext cx="8883600" cy="3955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3">
                  <a:extLst>
                    <a:ext uri="{A12FA001-AC4F-418D-AE19-62706E023703}">
                      <ahyp:hlinkClr val="tx"/>
                    </a:ext>
                  </a:extLst>
                </a:hlinkClick>
              </a:rPr>
              <a:t>http://ankn.uaf.edu/IKS/iceberg.html</a:t>
            </a:r>
            <a:endParaRPr>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4">
                  <a:extLst>
                    <a:ext uri="{A12FA001-AC4F-418D-AE19-62706E023703}">
                      <ahyp:hlinkClr val="tx"/>
                    </a:ext>
                  </a:extLst>
                </a:hlinkClick>
              </a:rPr>
              <a:t>https://www.drycreekrancheria.com/portrait-of-a-dry-creek-legend-laura-somersal/</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5">
                  <a:extLst>
                    <a:ext uri="{A12FA001-AC4F-418D-AE19-62706E023703}">
                      <ahyp:hlinkClr val="tx"/>
                    </a:ext>
                  </a:extLst>
                </a:hlinkClick>
              </a:rPr>
              <a:t>http://www.cloverdalerancheria.com/</a:t>
            </a:r>
            <a:endParaRPr>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6">
                  <a:extLst>
                    <a:ext uri="{A12FA001-AC4F-418D-AE19-62706E023703}">
                      <ahyp:hlinkClr val="tx"/>
                    </a:ext>
                  </a:extLst>
                </a:hlinkClick>
              </a:rPr>
              <a:t>https://www.nytimes.com/2019/11/20/us/native-american-occupation-alcatraz.html?auth=link-dismiss-google1tap</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7">
                  <a:extLst>
                    <a:ext uri="{A12FA001-AC4F-418D-AE19-62706E023703}">
                      <ahyp:hlinkClr val="tx"/>
                    </a:ext>
                  </a:extLst>
                </a:hlinkClick>
              </a:rPr>
              <a:t>https://books.google.com/books?id=3SmTBgAAQBAJ&amp;pg=PA298&amp;lpg=PA298&amp;dq=Occupation+of+Ya-Ka-Ama&amp;source=bl&amp;ots=mcDft8ClG1&amp;sig=ACfU3U1e81VWSGtAxcKSTWqtroyblIUsZQ&amp;hl=en&amp;sa=X&amp;ved=2ahUKEwjS7d6D_NjwAhVNsZ4KHTWZCKcQ6AEwCXoECAcQAw#v=onepage&amp;q&amp;f=false</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8">
                  <a:extLst>
                    <a:ext uri="{A12FA001-AC4F-418D-AE19-62706E023703}">
                      <ahyp:hlinkClr val="tx"/>
                    </a:ext>
                  </a:extLst>
                </a:hlinkClick>
              </a:rPr>
              <a:t>https://www.earthschool.org/location</a:t>
            </a:r>
            <a:endParaRPr>
              <a:highlight>
                <a:srgbClr val="FFFF00"/>
              </a:highlight>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PT Sans"/>
                <a:ea typeface="PT Sans"/>
                <a:cs typeface="PT Sans"/>
                <a:sym typeface="PT Sans"/>
              </a:rPr>
              <a:t>Slide 10:</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highlight>
                  <a:srgbClr val="FFFF00"/>
                </a:highlight>
                <a:latin typeface="PT Sans"/>
                <a:ea typeface="PT Sans"/>
                <a:cs typeface="PT Sans"/>
                <a:sym typeface="PT Sans"/>
              </a:rPr>
              <a:t>Images sent by individuals: Robin Meely, Rudy Hammock Jr., and Christy Carrillo Carr</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PT Sans"/>
                <a:ea typeface="PT Sans"/>
                <a:cs typeface="PT Sans"/>
                <a:sym typeface="PT Sans"/>
              </a:rPr>
              <a:t>Slide 12:</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u="sng">
                <a:solidFill>
                  <a:srgbClr val="0000FF"/>
                </a:solidFill>
                <a:latin typeface="PT Sans"/>
                <a:ea typeface="PT Sans"/>
                <a:cs typeface="PT Sans"/>
                <a:sym typeface="PT Sans"/>
                <a:hlinkClick r:id="rId9">
                  <a:extLst>
                    <a:ext uri="{A12FA001-AC4F-418D-AE19-62706E023703}">
                      <ahyp:hlinkClr val="tx"/>
                    </a:ext>
                  </a:extLst>
                </a:hlinkClick>
              </a:rPr>
              <a:t>http://ankn.uaf.edu/IKS/iceberg.html</a:t>
            </a:r>
            <a:endParaRPr>
              <a:highlight>
                <a:srgbClr val="FFFF00"/>
              </a:highlight>
            </a:endParaRPr>
          </a:p>
        </p:txBody>
      </p:sp>
      <p:pic>
        <p:nvPicPr>
          <p:cNvPr id="172" name="Google Shape;172;p28"/>
          <p:cNvPicPr preferRelativeResize="0"/>
          <p:nvPr/>
        </p:nvPicPr>
        <p:blipFill>
          <a:blip r:embed="rId10">
            <a:alphaModFix/>
          </a:blip>
          <a:stretch>
            <a:fillRect/>
          </a:stretch>
        </p:blipFill>
        <p:spPr>
          <a:xfrm>
            <a:off x="5849825" y="4273050"/>
            <a:ext cx="1486625" cy="674925"/>
          </a:xfrm>
          <a:prstGeom prst="rect">
            <a:avLst/>
          </a:prstGeom>
          <a:noFill/>
          <a:ln>
            <a:noFill/>
          </a:ln>
        </p:spPr>
      </p:pic>
      <p:sp>
        <p:nvSpPr>
          <p:cNvPr id="173" name="Google Shape;173;p28"/>
          <p:cNvSpPr txBox="1"/>
          <p:nvPr/>
        </p:nvSpPr>
        <p:spPr>
          <a:xfrm>
            <a:off x="1035125" y="4547775"/>
            <a:ext cx="481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PT Sans"/>
                <a:ea typeface="PT Sans"/>
                <a:cs typeface="PT Sans"/>
                <a:sym typeface="PT Sans"/>
              </a:rPr>
              <a:t>A Redbud Resource Group and CIMCC Collaboration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800600"/>
            <a:ext cx="8520600" cy="154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Lesson 4: Assimilation and Resistance</a:t>
            </a:r>
            <a:endParaRPr b="1" sz="2800">
              <a:solidFill>
                <a:srgbClr val="931A25"/>
              </a:solidFill>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199425"/>
            <a:ext cx="8520600" cy="81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931A25"/>
                </a:solidFill>
                <a:latin typeface="PT Sans"/>
                <a:ea typeface="PT Sans"/>
                <a:cs typeface="PT Sans"/>
                <a:sym typeface="PT Sans"/>
              </a:rPr>
              <a:t>Vocabulary</a:t>
            </a:r>
            <a:endParaRPr b="1" sz="4000">
              <a:solidFill>
                <a:srgbClr val="931A25"/>
              </a:solidFill>
              <a:latin typeface="PT Sans"/>
              <a:ea typeface="PT Sans"/>
              <a:cs typeface="PT Sans"/>
              <a:sym typeface="PT Sans"/>
            </a:endParaRPr>
          </a:p>
          <a:p>
            <a:pPr indent="0" lvl="0" marL="0" rtl="0" algn="l">
              <a:spcBef>
                <a:spcPts val="0"/>
              </a:spcBef>
              <a:spcAft>
                <a:spcPts val="0"/>
              </a:spcAft>
              <a:buNone/>
            </a:pPr>
            <a:r>
              <a:t/>
            </a:r>
            <a:endParaRPr b="1">
              <a:solidFill>
                <a:srgbClr val="931A25"/>
              </a:solidFill>
              <a:latin typeface="PT Sans"/>
              <a:ea typeface="PT Sans"/>
              <a:cs typeface="PT Sans"/>
              <a:sym typeface="PT Sans"/>
            </a:endParaRPr>
          </a:p>
        </p:txBody>
      </p:sp>
      <p:sp>
        <p:nvSpPr>
          <p:cNvPr id="69" name="Google Shape;69;p15"/>
          <p:cNvSpPr txBox="1"/>
          <p:nvPr>
            <p:ph idx="1" type="body"/>
          </p:nvPr>
        </p:nvSpPr>
        <p:spPr>
          <a:xfrm>
            <a:off x="930900" y="1057925"/>
            <a:ext cx="7282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Montserrat"/>
              <a:ea typeface="Montserrat"/>
              <a:cs typeface="Montserrat"/>
              <a:sym typeface="Montserrat"/>
            </a:endParaRPr>
          </a:p>
          <a:p>
            <a:pPr indent="0" lvl="0" marL="0" rtl="0" algn="l">
              <a:spcBef>
                <a:spcPts val="0"/>
              </a:spcBef>
              <a:spcAft>
                <a:spcPts val="0"/>
              </a:spcAft>
              <a:buNone/>
            </a:pPr>
            <a:r>
              <a:rPr b="1" lang="en" sz="1600">
                <a:solidFill>
                  <a:schemeClr val="dk1"/>
                </a:solidFill>
                <a:latin typeface="PT Sans"/>
                <a:ea typeface="PT Sans"/>
                <a:cs typeface="PT Sans"/>
                <a:sym typeface="PT Sans"/>
              </a:rPr>
              <a:t>assimilate:</a:t>
            </a:r>
            <a:r>
              <a:rPr lang="en" sz="1600">
                <a:solidFill>
                  <a:schemeClr val="dk1"/>
                </a:solidFill>
                <a:latin typeface="PT Sans"/>
                <a:ea typeface="PT Sans"/>
                <a:cs typeface="PT Sans"/>
                <a:sym typeface="PT Sans"/>
              </a:rPr>
              <a:t> to </a:t>
            </a:r>
            <a:r>
              <a:rPr lang="en" sz="1600">
                <a:solidFill>
                  <a:srgbClr val="202124"/>
                </a:solidFill>
                <a:highlight>
                  <a:schemeClr val="lt1"/>
                </a:highlight>
                <a:latin typeface="PT Sans"/>
                <a:ea typeface="PT Sans"/>
                <a:cs typeface="PT Sans"/>
                <a:sym typeface="PT Sans"/>
              </a:rPr>
              <a:t>become absorbed and integrated into a society or culture.</a:t>
            </a:r>
            <a:endParaRPr sz="1600">
              <a:solidFill>
                <a:srgbClr val="202124"/>
              </a:solidFill>
              <a:highlight>
                <a:schemeClr val="lt1"/>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600">
              <a:solidFill>
                <a:srgbClr val="202124"/>
              </a:solidFill>
              <a:highlight>
                <a:schemeClr val="lt1"/>
              </a:highlight>
              <a:latin typeface="PT Sans"/>
              <a:ea typeface="PT Sans"/>
              <a:cs typeface="PT Sans"/>
              <a:sym typeface="PT Sans"/>
            </a:endParaRPr>
          </a:p>
          <a:p>
            <a:pPr indent="0" lvl="0" marL="0" rtl="0" algn="l">
              <a:spcBef>
                <a:spcPts val="0"/>
              </a:spcBef>
              <a:spcAft>
                <a:spcPts val="0"/>
              </a:spcAft>
              <a:buNone/>
            </a:pPr>
            <a:r>
              <a:rPr b="1" lang="en" sz="1600">
                <a:solidFill>
                  <a:srgbClr val="202124"/>
                </a:solidFill>
                <a:highlight>
                  <a:srgbClr val="FFFFFF"/>
                </a:highlight>
                <a:latin typeface="PT Sans"/>
                <a:ea typeface="PT Sans"/>
                <a:cs typeface="PT Sans"/>
                <a:sym typeface="PT Sans"/>
              </a:rPr>
              <a:t>r</a:t>
            </a:r>
            <a:r>
              <a:rPr b="1" lang="en" sz="1600">
                <a:solidFill>
                  <a:srgbClr val="202124"/>
                </a:solidFill>
                <a:highlight>
                  <a:srgbClr val="FFFFFF"/>
                </a:highlight>
                <a:latin typeface="PT Sans"/>
                <a:ea typeface="PT Sans"/>
                <a:cs typeface="PT Sans"/>
                <a:sym typeface="PT Sans"/>
              </a:rPr>
              <a:t>esistance:</a:t>
            </a:r>
            <a:r>
              <a:rPr lang="en" sz="1600">
                <a:solidFill>
                  <a:srgbClr val="202124"/>
                </a:solidFill>
                <a:highlight>
                  <a:srgbClr val="FFFFFF"/>
                </a:highlight>
                <a:latin typeface="PT Sans"/>
                <a:ea typeface="PT Sans"/>
                <a:cs typeface="PT Sans"/>
                <a:sym typeface="PT Sans"/>
              </a:rPr>
              <a:t>the refusal to accept or comply with something; the attempt to prevent something by action or argument.</a:t>
            </a:r>
            <a:endParaRPr sz="1600">
              <a:latin typeface="PT Sans"/>
              <a:ea typeface="PT Sans"/>
              <a:cs typeface="PT Sans"/>
              <a:sym typeface="P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947925" y="797475"/>
            <a:ext cx="2960100" cy="15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On the top:</a:t>
            </a:r>
            <a:r>
              <a:rPr lang="en" sz="1600">
                <a:latin typeface="PT Sans"/>
                <a:ea typeface="PT Sans"/>
                <a:cs typeface="PT Sans"/>
                <a:sym typeface="PT Sans"/>
              </a:rPr>
              <a:t> list the parts of your culture or identity that are visible </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In the middle: </a:t>
            </a:r>
            <a:r>
              <a:rPr lang="en" sz="1600">
                <a:latin typeface="PT Sans"/>
                <a:ea typeface="PT Sans"/>
                <a:cs typeface="PT Sans"/>
                <a:sym typeface="PT Sans"/>
              </a:rPr>
              <a:t>list the parts of your culture/identity that are related to communication, work ethic, and conflict resolution</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On the bottom:</a:t>
            </a:r>
            <a:r>
              <a:rPr lang="en" sz="1600">
                <a:latin typeface="PT Sans"/>
                <a:ea typeface="PT Sans"/>
                <a:cs typeface="PT Sans"/>
                <a:sym typeface="PT Sans"/>
              </a:rPr>
              <a:t> List the parts of your culture/identity related to your spirituality, worldview, and concept of self</a:t>
            </a:r>
            <a:endParaRPr sz="1600">
              <a:latin typeface="PT Sans"/>
              <a:ea typeface="PT Sans"/>
              <a:cs typeface="PT Sans"/>
              <a:sym typeface="PT Sans"/>
            </a:endParaRPr>
          </a:p>
          <a:p>
            <a:pPr indent="0" lvl="0" marL="0" rtl="0" algn="l">
              <a:spcBef>
                <a:spcPts val="0"/>
              </a:spcBef>
              <a:spcAft>
                <a:spcPts val="0"/>
              </a:spcAft>
              <a:buNone/>
            </a:pPr>
            <a:r>
              <a:t/>
            </a:r>
            <a:endParaRPr sz="3000">
              <a:latin typeface="Montserrat"/>
              <a:ea typeface="Montserrat"/>
              <a:cs typeface="Montserrat"/>
              <a:sym typeface="Montserrat"/>
            </a:endParaRPr>
          </a:p>
        </p:txBody>
      </p:sp>
      <p:sp>
        <p:nvSpPr>
          <p:cNvPr id="75" name="Google Shape;75;p16"/>
          <p:cNvSpPr txBox="1"/>
          <p:nvPr/>
        </p:nvSpPr>
        <p:spPr>
          <a:xfrm>
            <a:off x="2032500" y="234325"/>
            <a:ext cx="5079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Warm Up:</a:t>
            </a:r>
            <a:endParaRPr b="1" sz="2200">
              <a:solidFill>
                <a:srgbClr val="931A25"/>
              </a:solidFill>
              <a:latin typeface="PT Sans"/>
              <a:ea typeface="PT Sans"/>
              <a:cs typeface="PT Sans"/>
              <a:sym typeface="PT Sans"/>
            </a:endParaRPr>
          </a:p>
        </p:txBody>
      </p:sp>
      <p:pic>
        <p:nvPicPr>
          <p:cNvPr id="76" name="Google Shape;76;p16"/>
          <p:cNvPicPr preferRelativeResize="0"/>
          <p:nvPr/>
        </p:nvPicPr>
        <p:blipFill>
          <a:blip r:embed="rId3">
            <a:alphaModFix/>
          </a:blip>
          <a:stretch>
            <a:fillRect/>
          </a:stretch>
        </p:blipFill>
        <p:spPr>
          <a:xfrm>
            <a:off x="4542025" y="901025"/>
            <a:ext cx="3173771" cy="3752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1852050"/>
            <a:ext cx="8520600" cy="143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Assimilation and Resistance in California Native communities</a:t>
            </a:r>
            <a:endParaRPr b="1" sz="2800">
              <a:solidFill>
                <a:srgbClr val="931A25"/>
              </a:solidFill>
              <a:latin typeface="PT Sans"/>
              <a:ea typeface="PT Sans"/>
              <a:cs typeface="PT Sans"/>
              <a:sym typeface="P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888525" y="345875"/>
            <a:ext cx="2441400" cy="189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931A25"/>
                </a:solidFill>
                <a:latin typeface="PT Sans"/>
                <a:ea typeface="PT Sans"/>
                <a:cs typeface="PT Sans"/>
                <a:sym typeface="PT Sans"/>
              </a:rPr>
              <a:t>Example Legislation Meant to Assimilate or Eliminate Native Peoples</a:t>
            </a:r>
            <a:endParaRPr b="1" sz="2200">
              <a:solidFill>
                <a:srgbClr val="931A25"/>
              </a:solidFill>
              <a:latin typeface="PT Sans"/>
              <a:ea typeface="PT Sans"/>
              <a:cs typeface="PT Sans"/>
              <a:sym typeface="PT Sans"/>
            </a:endParaRPr>
          </a:p>
        </p:txBody>
      </p:sp>
      <p:grpSp>
        <p:nvGrpSpPr>
          <p:cNvPr id="87" name="Google Shape;87;p18"/>
          <p:cNvGrpSpPr/>
          <p:nvPr/>
        </p:nvGrpSpPr>
        <p:grpSpPr>
          <a:xfrm>
            <a:off x="3683275" y="352050"/>
            <a:ext cx="4021171" cy="4439400"/>
            <a:chOff x="3683275" y="352050"/>
            <a:chExt cx="4021171" cy="4439400"/>
          </a:xfrm>
        </p:grpSpPr>
        <p:cxnSp>
          <p:nvCxnSpPr>
            <p:cNvPr id="88" name="Google Shape;88;p18"/>
            <p:cNvCxnSpPr/>
            <p:nvPr/>
          </p:nvCxnSpPr>
          <p:spPr>
            <a:xfrm rot="10800000">
              <a:off x="6198550" y="352050"/>
              <a:ext cx="0" cy="4439400"/>
            </a:xfrm>
            <a:prstGeom prst="straightConnector1">
              <a:avLst/>
            </a:prstGeom>
            <a:noFill/>
            <a:ln cap="flat" cmpd="sng" w="9525">
              <a:solidFill>
                <a:schemeClr val="dk2"/>
              </a:solidFill>
              <a:prstDash val="solid"/>
              <a:round/>
              <a:headEnd len="med" w="med" type="none"/>
              <a:tailEnd len="med" w="med" type="none"/>
            </a:ln>
          </p:spPr>
        </p:cxnSp>
        <p:sp>
          <p:nvSpPr>
            <p:cNvPr id="89" name="Google Shape;89;p18"/>
            <p:cNvSpPr txBox="1"/>
            <p:nvPr/>
          </p:nvSpPr>
          <p:spPr>
            <a:xfrm>
              <a:off x="3683275" y="4139900"/>
              <a:ext cx="226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T Sans"/>
                  <a:ea typeface="PT Sans"/>
                  <a:cs typeface="PT Sans"/>
                  <a:sym typeface="PT Sans"/>
                </a:rPr>
                <a:t>Discovery Doctrine</a:t>
              </a:r>
              <a:endParaRPr b="1">
                <a:latin typeface="PT Sans"/>
                <a:ea typeface="PT Sans"/>
                <a:cs typeface="PT Sans"/>
                <a:sym typeface="PT Sans"/>
              </a:endParaRPr>
            </a:p>
          </p:txBody>
        </p:sp>
        <p:sp>
          <p:nvSpPr>
            <p:cNvPr id="90" name="Google Shape;90;p18"/>
            <p:cNvSpPr txBox="1"/>
            <p:nvPr/>
          </p:nvSpPr>
          <p:spPr>
            <a:xfrm>
              <a:off x="6350846" y="4139900"/>
              <a:ext cx="11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1493</a:t>
              </a:r>
              <a:endParaRPr>
                <a:latin typeface="PT Sans"/>
                <a:ea typeface="PT Sans"/>
                <a:cs typeface="PT Sans"/>
                <a:sym typeface="PT Sans"/>
              </a:endParaRPr>
            </a:p>
          </p:txBody>
        </p:sp>
        <p:sp>
          <p:nvSpPr>
            <p:cNvPr id="91" name="Google Shape;91;p18"/>
            <p:cNvSpPr txBox="1"/>
            <p:nvPr/>
          </p:nvSpPr>
          <p:spPr>
            <a:xfrm>
              <a:off x="3683275" y="3595258"/>
              <a:ext cx="253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T Sans"/>
                  <a:ea typeface="PT Sans"/>
                  <a:cs typeface="PT Sans"/>
                  <a:sym typeface="PT Sans"/>
                </a:rPr>
                <a:t>California Mission System </a:t>
              </a:r>
              <a:endParaRPr b="1">
                <a:latin typeface="PT Sans"/>
                <a:ea typeface="PT Sans"/>
                <a:cs typeface="PT Sans"/>
                <a:sym typeface="PT Sans"/>
              </a:endParaRPr>
            </a:p>
          </p:txBody>
        </p:sp>
        <p:sp>
          <p:nvSpPr>
            <p:cNvPr id="92" name="Google Shape;92;p18"/>
            <p:cNvSpPr txBox="1"/>
            <p:nvPr/>
          </p:nvSpPr>
          <p:spPr>
            <a:xfrm>
              <a:off x="6350846" y="3595258"/>
              <a:ext cx="135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1769-1833</a:t>
              </a:r>
              <a:endParaRPr/>
            </a:p>
          </p:txBody>
        </p:sp>
        <p:sp>
          <p:nvSpPr>
            <p:cNvPr id="93" name="Google Shape;93;p18"/>
            <p:cNvSpPr txBox="1"/>
            <p:nvPr/>
          </p:nvSpPr>
          <p:spPr>
            <a:xfrm>
              <a:off x="3683275" y="3050617"/>
              <a:ext cx="240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Gold Rush Begins</a:t>
              </a:r>
              <a:endParaRPr b="1"/>
            </a:p>
          </p:txBody>
        </p:sp>
        <p:sp>
          <p:nvSpPr>
            <p:cNvPr id="94" name="Google Shape;94;p18"/>
            <p:cNvSpPr txBox="1"/>
            <p:nvPr/>
          </p:nvSpPr>
          <p:spPr>
            <a:xfrm>
              <a:off x="6350846" y="3050617"/>
              <a:ext cx="122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1849</a:t>
              </a:r>
              <a:endParaRPr>
                <a:latin typeface="PT Sans"/>
                <a:ea typeface="PT Sans"/>
                <a:cs typeface="PT Sans"/>
                <a:sym typeface="PT Sans"/>
              </a:endParaRPr>
            </a:p>
          </p:txBody>
        </p:sp>
        <p:sp>
          <p:nvSpPr>
            <p:cNvPr id="95" name="Google Shape;95;p18"/>
            <p:cNvSpPr txBox="1"/>
            <p:nvPr/>
          </p:nvSpPr>
          <p:spPr>
            <a:xfrm>
              <a:off x="3683275" y="2290575"/>
              <a:ext cx="266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Act for the Governance</a:t>
              </a:r>
              <a:endParaRPr b="1"/>
            </a:p>
            <a:p>
              <a:pPr indent="0" lvl="0" marL="0" rtl="0" algn="l">
                <a:spcBef>
                  <a:spcPts val="0"/>
                </a:spcBef>
                <a:spcAft>
                  <a:spcPts val="0"/>
                </a:spcAft>
                <a:buNone/>
              </a:pPr>
              <a:r>
                <a:rPr b="1" lang="en"/>
                <a:t> &amp;  Protection of Indians</a:t>
              </a:r>
              <a:endParaRPr b="1"/>
            </a:p>
          </p:txBody>
        </p:sp>
        <p:sp>
          <p:nvSpPr>
            <p:cNvPr id="96" name="Google Shape;96;p18"/>
            <p:cNvSpPr txBox="1"/>
            <p:nvPr/>
          </p:nvSpPr>
          <p:spPr>
            <a:xfrm>
              <a:off x="6350846" y="2398275"/>
              <a:ext cx="92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1850</a:t>
              </a:r>
              <a:endParaRPr>
                <a:latin typeface="PT Sans"/>
                <a:ea typeface="PT Sans"/>
                <a:cs typeface="PT Sans"/>
                <a:sym typeface="PT Sans"/>
              </a:endParaRPr>
            </a:p>
          </p:txBody>
        </p:sp>
        <p:sp>
          <p:nvSpPr>
            <p:cNvPr id="97" name="Google Shape;97;p18"/>
            <p:cNvSpPr txBox="1"/>
            <p:nvPr/>
          </p:nvSpPr>
          <p:spPr>
            <a:xfrm>
              <a:off x="3683275" y="1745933"/>
              <a:ext cx="21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Unratified Treaties</a:t>
              </a:r>
              <a:endParaRPr b="1"/>
            </a:p>
          </p:txBody>
        </p:sp>
        <p:sp>
          <p:nvSpPr>
            <p:cNvPr id="98" name="Google Shape;98;p18"/>
            <p:cNvSpPr txBox="1"/>
            <p:nvPr/>
          </p:nvSpPr>
          <p:spPr>
            <a:xfrm>
              <a:off x="6350846" y="1745933"/>
              <a:ext cx="128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1851</a:t>
              </a:r>
              <a:endParaRPr>
                <a:latin typeface="PT Sans"/>
                <a:ea typeface="PT Sans"/>
                <a:cs typeface="PT Sans"/>
                <a:sym typeface="PT Sans"/>
              </a:endParaRPr>
            </a:p>
          </p:txBody>
        </p:sp>
        <p:sp>
          <p:nvSpPr>
            <p:cNvPr id="99" name="Google Shape;99;p18"/>
            <p:cNvSpPr txBox="1"/>
            <p:nvPr/>
          </p:nvSpPr>
          <p:spPr>
            <a:xfrm>
              <a:off x="3683275" y="1201292"/>
              <a:ext cx="25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Boarding School Era</a:t>
              </a:r>
              <a:endParaRPr b="1"/>
            </a:p>
          </p:txBody>
        </p:sp>
        <p:sp>
          <p:nvSpPr>
            <p:cNvPr id="100" name="Google Shape;100;p18"/>
            <p:cNvSpPr txBox="1"/>
            <p:nvPr/>
          </p:nvSpPr>
          <p:spPr>
            <a:xfrm>
              <a:off x="6350846" y="1201292"/>
              <a:ext cx="117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1879-1973</a:t>
              </a:r>
              <a:endParaRPr>
                <a:latin typeface="PT Sans"/>
                <a:ea typeface="PT Sans"/>
                <a:cs typeface="PT Sans"/>
                <a:sym typeface="PT Sans"/>
              </a:endParaRPr>
            </a:p>
          </p:txBody>
        </p:sp>
        <p:sp>
          <p:nvSpPr>
            <p:cNvPr id="101" name="Google Shape;101;p18"/>
            <p:cNvSpPr txBox="1"/>
            <p:nvPr/>
          </p:nvSpPr>
          <p:spPr>
            <a:xfrm>
              <a:off x="3683275" y="656651"/>
              <a:ext cx="266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CA Tribal Termination</a:t>
              </a:r>
              <a:endParaRPr b="1"/>
            </a:p>
          </p:txBody>
        </p:sp>
        <p:sp>
          <p:nvSpPr>
            <p:cNvPr id="102" name="Google Shape;102;p18"/>
            <p:cNvSpPr txBox="1"/>
            <p:nvPr/>
          </p:nvSpPr>
          <p:spPr>
            <a:xfrm>
              <a:off x="6350846" y="656651"/>
              <a:ext cx="72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1950’s</a:t>
              </a:r>
              <a:endParaRPr>
                <a:latin typeface="PT Sans"/>
                <a:ea typeface="PT Sans"/>
                <a:cs typeface="PT Sans"/>
                <a:sym typeface="PT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46375" y="381025"/>
            <a:ext cx="8612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Assimilation and Resistance in </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rPr b="1" lang="en" sz="2200">
                <a:solidFill>
                  <a:srgbClr val="931A25"/>
                </a:solidFill>
                <a:latin typeface="PT Sans"/>
                <a:ea typeface="PT Sans"/>
                <a:cs typeface="PT Sans"/>
                <a:sym typeface="PT Sans"/>
              </a:rPr>
              <a:t>CA Native Communities</a:t>
            </a:r>
            <a:endParaRPr b="1" sz="2200">
              <a:solidFill>
                <a:srgbClr val="931A25"/>
              </a:solidFill>
              <a:latin typeface="PT Sans"/>
              <a:ea typeface="PT Sans"/>
              <a:cs typeface="PT Sans"/>
              <a:sym typeface="PT Sans"/>
            </a:endParaRPr>
          </a:p>
        </p:txBody>
      </p:sp>
      <p:pic>
        <p:nvPicPr>
          <p:cNvPr descr="Hit that SUBSCRIBE button!&#10;http://www.youtube.com/subscription_center?add_user=kqedart&#10;&#10;'In the Land of My Ancestors' celebrates the legacy of beloved Ohlone elder Ann-Marie Sayers. Sayers has devoted her life to preserving the stories and culture of her Indigenous ancestors. This documentary challenges viewers to consider the perilous impact of colonization on the Ohlone people in the Bay Area. It also follows Sayers as she provides a refuge in the sacred Indian Canyon for Indigenous people to reclaim their culture, spirituality, and heritage. &#10;&#10;A film by Rucha Chitnis.&#10;&#10;Follow us on Instagram: https://instagram.com/kqedtrulyca&#10;Watch more Truly CA films: https://www.kqed.org/trulyca" id="108" name="Google Shape;108;p19" title="How This Native American Elder Reclaimed Sacred Land in the Bay Area| KQED Truly CA">
            <a:hlinkClick r:id="rId3"/>
          </p:cNvPr>
          <p:cNvPicPr preferRelativeResize="0"/>
          <p:nvPr/>
        </p:nvPicPr>
        <p:blipFill>
          <a:blip r:embed="rId4">
            <a:alphaModFix/>
          </a:blip>
          <a:stretch>
            <a:fillRect/>
          </a:stretch>
        </p:blipFill>
        <p:spPr>
          <a:xfrm>
            <a:off x="3648225" y="1252850"/>
            <a:ext cx="3879300" cy="2909475"/>
          </a:xfrm>
          <a:prstGeom prst="rect">
            <a:avLst/>
          </a:prstGeom>
          <a:noFill/>
          <a:ln>
            <a:noFill/>
          </a:ln>
        </p:spPr>
      </p:pic>
      <p:sp>
        <p:nvSpPr>
          <p:cNvPr id="109" name="Google Shape;109;p19"/>
          <p:cNvSpPr txBox="1"/>
          <p:nvPr/>
        </p:nvSpPr>
        <p:spPr>
          <a:xfrm>
            <a:off x="731575" y="1227450"/>
            <a:ext cx="2724000" cy="26475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PT Sans"/>
              <a:buAutoNum type="arabicPeriod"/>
            </a:pPr>
            <a:r>
              <a:rPr lang="en" sz="1600">
                <a:latin typeface="PT Sans"/>
                <a:ea typeface="PT Sans"/>
                <a:cs typeface="PT Sans"/>
                <a:sym typeface="PT Sans"/>
              </a:rPr>
              <a:t>Why have Native people assimilated throughout history?</a:t>
            </a:r>
            <a:endParaRPr sz="1600">
              <a:latin typeface="PT Sans"/>
              <a:ea typeface="PT Sans"/>
              <a:cs typeface="PT Sans"/>
              <a:sym typeface="PT Sans"/>
            </a:endParaRPr>
          </a:p>
          <a:p>
            <a:pPr indent="0" lvl="0" marL="457200" rtl="0" algn="l">
              <a:spcBef>
                <a:spcPts val="0"/>
              </a:spcBef>
              <a:spcAft>
                <a:spcPts val="0"/>
              </a:spcAft>
              <a:buNone/>
            </a:pPr>
            <a:r>
              <a:t/>
            </a:r>
            <a:endParaRPr sz="1600">
              <a:latin typeface="PT Sans"/>
              <a:ea typeface="PT Sans"/>
              <a:cs typeface="PT Sans"/>
              <a:sym typeface="PT Sans"/>
            </a:endParaRPr>
          </a:p>
          <a:p>
            <a:pPr indent="-330200" lvl="0" marL="457200" rtl="0" algn="l">
              <a:spcBef>
                <a:spcPts val="0"/>
              </a:spcBef>
              <a:spcAft>
                <a:spcPts val="0"/>
              </a:spcAft>
              <a:buSzPts val="1600"/>
              <a:buFont typeface="PT Sans"/>
              <a:buAutoNum type="arabicPeriod"/>
            </a:pPr>
            <a:r>
              <a:rPr lang="en" sz="1600">
                <a:latin typeface="PT Sans"/>
                <a:ea typeface="PT Sans"/>
                <a:cs typeface="PT Sans"/>
                <a:sym typeface="PT Sans"/>
              </a:rPr>
              <a:t>What examples of assimilation do you see in this video?</a:t>
            </a:r>
            <a:endParaRPr sz="1600">
              <a:latin typeface="PT Sans"/>
              <a:ea typeface="PT Sans"/>
              <a:cs typeface="PT Sans"/>
              <a:sym typeface="PT Sans"/>
            </a:endParaRPr>
          </a:p>
          <a:p>
            <a:pPr indent="0" lvl="0" marL="457200" rtl="0" algn="l">
              <a:spcBef>
                <a:spcPts val="0"/>
              </a:spcBef>
              <a:spcAft>
                <a:spcPts val="0"/>
              </a:spcAft>
              <a:buNone/>
            </a:pPr>
            <a:r>
              <a:t/>
            </a:r>
            <a:endParaRPr sz="1600">
              <a:latin typeface="PT Sans"/>
              <a:ea typeface="PT Sans"/>
              <a:cs typeface="PT Sans"/>
              <a:sym typeface="PT Sans"/>
            </a:endParaRPr>
          </a:p>
          <a:p>
            <a:pPr indent="-330200" lvl="0" marL="457200" rtl="0" algn="l">
              <a:spcBef>
                <a:spcPts val="0"/>
              </a:spcBef>
              <a:spcAft>
                <a:spcPts val="0"/>
              </a:spcAft>
              <a:buSzPts val="1600"/>
              <a:buFont typeface="PT Sans"/>
              <a:buAutoNum type="arabicPeriod"/>
            </a:pPr>
            <a:r>
              <a:rPr lang="en" sz="1600">
                <a:latin typeface="PT Sans"/>
                <a:ea typeface="PT Sans"/>
                <a:cs typeface="PT Sans"/>
                <a:sym typeface="PT Sans"/>
              </a:rPr>
              <a:t>What examples of resistance do you see?</a:t>
            </a:r>
            <a:endParaRPr sz="1600">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1055550" y="609625"/>
            <a:ext cx="7160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931A25"/>
                </a:solidFill>
                <a:latin typeface="PT Sans"/>
                <a:ea typeface="PT Sans"/>
                <a:cs typeface="PT Sans"/>
                <a:sym typeface="PT Sans"/>
              </a:rPr>
              <a:t>Where do you see assimilation in this photo?</a:t>
            </a:r>
            <a:endParaRPr b="1" sz="2200">
              <a:solidFill>
                <a:srgbClr val="931A25"/>
              </a:solidFill>
              <a:latin typeface="PT Sans"/>
              <a:ea typeface="PT Sans"/>
              <a:cs typeface="PT Sans"/>
              <a:sym typeface="PT Sans"/>
            </a:endParaRPr>
          </a:p>
          <a:p>
            <a:pPr indent="0" lvl="0" marL="0" rtl="0" algn="l">
              <a:spcBef>
                <a:spcPts val="0"/>
              </a:spcBef>
              <a:spcAft>
                <a:spcPts val="0"/>
              </a:spcAft>
              <a:buNone/>
            </a:pPr>
            <a:r>
              <a:rPr b="1" lang="en" sz="2200">
                <a:solidFill>
                  <a:srgbClr val="931A25"/>
                </a:solidFill>
                <a:latin typeface="PT Sans"/>
                <a:ea typeface="PT Sans"/>
                <a:cs typeface="PT Sans"/>
                <a:sym typeface="PT Sans"/>
              </a:rPr>
              <a:t>Where do you see resistance?</a:t>
            </a:r>
            <a:endParaRPr b="1" sz="2200">
              <a:solidFill>
                <a:srgbClr val="931A25"/>
              </a:solidFill>
              <a:latin typeface="PT Sans"/>
              <a:ea typeface="PT Sans"/>
              <a:cs typeface="PT Sans"/>
              <a:sym typeface="PT Sans"/>
            </a:endParaRPr>
          </a:p>
        </p:txBody>
      </p:sp>
      <p:sp>
        <p:nvSpPr>
          <p:cNvPr id="115" name="Google Shape;115;p20"/>
          <p:cNvSpPr txBox="1"/>
          <p:nvPr>
            <p:ph idx="1" type="body"/>
          </p:nvPr>
        </p:nvSpPr>
        <p:spPr>
          <a:xfrm>
            <a:off x="2926300" y="3658600"/>
            <a:ext cx="3163500" cy="723300"/>
          </a:xfrm>
          <a:prstGeom prst="rect">
            <a:avLst/>
          </a:prstGeom>
        </p:spPr>
        <p:txBody>
          <a:bodyPr anchorCtr="0" anchor="ctr" bIns="91425" lIns="91425" spcFirstLastPara="1" rIns="91425" wrap="square" tIns="91425">
            <a:spAutoFit/>
          </a:bodyPr>
          <a:lstStyle/>
          <a:p>
            <a:pPr indent="0" lvl="0" marL="0" rtl="0" algn="l">
              <a:lnSpc>
                <a:spcPct val="150000"/>
              </a:lnSpc>
              <a:spcBef>
                <a:spcPts val="0"/>
              </a:spcBef>
              <a:spcAft>
                <a:spcPts val="0"/>
              </a:spcAft>
              <a:buNone/>
            </a:pPr>
            <a:r>
              <a:rPr b="1" lang="en">
                <a:latin typeface="PT Sans"/>
                <a:ea typeface="PT Sans"/>
                <a:cs typeface="PT Sans"/>
                <a:sym typeface="PT Sans"/>
              </a:rPr>
              <a:t>Cloverdale Rancheria of Pomo Indians</a:t>
            </a:r>
            <a:endParaRPr b="1">
              <a:latin typeface="PT Sans"/>
              <a:ea typeface="PT Sans"/>
              <a:cs typeface="PT Sans"/>
              <a:sym typeface="PT Sans"/>
            </a:endParaRPr>
          </a:p>
          <a:p>
            <a:pPr indent="0" lvl="0" marL="0" rtl="0" algn="l">
              <a:lnSpc>
                <a:spcPct val="150000"/>
              </a:lnSpc>
              <a:spcBef>
                <a:spcPts val="0"/>
              </a:spcBef>
              <a:spcAft>
                <a:spcPts val="0"/>
              </a:spcAft>
              <a:buNone/>
            </a:pPr>
            <a:r>
              <a:t/>
            </a:r>
            <a:endParaRPr>
              <a:solidFill>
                <a:srgbClr val="0000FF"/>
              </a:solidFill>
              <a:latin typeface="PT Sans"/>
              <a:ea typeface="PT Sans"/>
              <a:cs typeface="PT Sans"/>
              <a:sym typeface="PT Sans"/>
            </a:endParaRPr>
          </a:p>
        </p:txBody>
      </p:sp>
      <p:pic>
        <p:nvPicPr>
          <p:cNvPr id="116" name="Google Shape;116;p20"/>
          <p:cNvPicPr preferRelativeResize="0"/>
          <p:nvPr/>
        </p:nvPicPr>
        <p:blipFill rotWithShape="1">
          <a:blip r:embed="rId3">
            <a:alphaModFix/>
          </a:blip>
          <a:srcRect b="0" l="15797" r="20734" t="0"/>
          <a:stretch/>
        </p:blipFill>
        <p:spPr>
          <a:xfrm>
            <a:off x="1690375" y="1706927"/>
            <a:ext cx="5254424" cy="189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137850" y="260225"/>
            <a:ext cx="8868300" cy="100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Where do you see assimilation in these examples?</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rPr b="1" lang="en" sz="2200">
                <a:solidFill>
                  <a:srgbClr val="931A25"/>
                </a:solidFill>
                <a:latin typeface="PT Sans"/>
                <a:ea typeface="PT Sans"/>
                <a:cs typeface="PT Sans"/>
                <a:sym typeface="PT Sans"/>
              </a:rPr>
              <a:t>Where do you see resistance?</a:t>
            </a:r>
            <a:endParaRPr b="1" sz="2200">
              <a:solidFill>
                <a:srgbClr val="931A25"/>
              </a:solidFill>
              <a:latin typeface="PT Sans"/>
              <a:ea typeface="PT Sans"/>
              <a:cs typeface="PT Sans"/>
              <a:sym typeface="PT Sans"/>
            </a:endParaRPr>
          </a:p>
          <a:p>
            <a:pPr indent="0" lvl="0" marL="0" rtl="0" algn="l">
              <a:spcBef>
                <a:spcPts val="0"/>
              </a:spcBef>
              <a:spcAft>
                <a:spcPts val="0"/>
              </a:spcAft>
              <a:buNone/>
            </a:pPr>
            <a:r>
              <a:t/>
            </a:r>
            <a:endParaRPr>
              <a:latin typeface="PT Sans"/>
              <a:ea typeface="PT Sans"/>
              <a:cs typeface="PT Sans"/>
              <a:sym typeface="PT Sans"/>
            </a:endParaRPr>
          </a:p>
        </p:txBody>
      </p:sp>
      <p:sp>
        <p:nvSpPr>
          <p:cNvPr id="122" name="Google Shape;122;p21"/>
          <p:cNvSpPr txBox="1"/>
          <p:nvPr>
            <p:ph idx="1" type="body"/>
          </p:nvPr>
        </p:nvSpPr>
        <p:spPr>
          <a:xfrm>
            <a:off x="3318853" y="3783001"/>
            <a:ext cx="2794500" cy="554100"/>
          </a:xfrm>
          <a:prstGeom prst="rect">
            <a:avLst/>
          </a:prstGeom>
          <a:ln cap="flat" cmpd="sng" w="19050">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b="1" lang="en" sz="1200">
                <a:latin typeface="PT Sans"/>
                <a:ea typeface="PT Sans"/>
                <a:cs typeface="PT Sans"/>
                <a:sym typeface="PT Sans"/>
              </a:rPr>
              <a:t>Artist: </a:t>
            </a:r>
            <a:r>
              <a:rPr b="1" lang="en" sz="1200">
                <a:latin typeface="PT Sans"/>
                <a:ea typeface="PT Sans"/>
                <a:cs typeface="PT Sans"/>
                <a:sym typeface="PT Sans"/>
              </a:rPr>
              <a:t>Rudy Hammock Jr.</a:t>
            </a:r>
            <a:endParaRPr b="1" sz="1200">
              <a:latin typeface="PT Sans"/>
              <a:ea typeface="PT Sans"/>
              <a:cs typeface="PT Sans"/>
              <a:sym typeface="PT Sans"/>
            </a:endParaRPr>
          </a:p>
          <a:p>
            <a:pPr indent="0" lvl="0" marL="0" rtl="0" algn="ctr">
              <a:spcBef>
                <a:spcPts val="0"/>
              </a:spcBef>
              <a:spcAft>
                <a:spcPts val="0"/>
              </a:spcAft>
              <a:buNone/>
            </a:pPr>
            <a:r>
              <a:rPr b="1" lang="en" sz="1200">
                <a:solidFill>
                  <a:srgbClr val="931A25"/>
                </a:solidFill>
                <a:latin typeface="PT Sans"/>
                <a:ea typeface="PT Sans"/>
                <a:cs typeface="PT Sans"/>
                <a:sym typeface="PT Sans"/>
              </a:rPr>
              <a:t>Pomo, Wailacki, and Maidu</a:t>
            </a:r>
            <a:endParaRPr sz="1200">
              <a:solidFill>
                <a:srgbClr val="931A25"/>
              </a:solidFill>
              <a:latin typeface="PT Sans"/>
              <a:ea typeface="PT Sans"/>
              <a:cs typeface="PT Sans"/>
              <a:sym typeface="PT Sans"/>
            </a:endParaRPr>
          </a:p>
        </p:txBody>
      </p:sp>
      <p:sp>
        <p:nvSpPr>
          <p:cNvPr id="123" name="Google Shape;123;p21"/>
          <p:cNvSpPr txBox="1"/>
          <p:nvPr>
            <p:ph idx="1" type="body"/>
          </p:nvPr>
        </p:nvSpPr>
        <p:spPr>
          <a:xfrm>
            <a:off x="6595675" y="3783000"/>
            <a:ext cx="2336100" cy="5541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b="1" lang="en" sz="1200">
                <a:latin typeface="PT Sans"/>
                <a:ea typeface="PT Sans"/>
                <a:cs typeface="PT Sans"/>
                <a:sym typeface="PT Sans"/>
              </a:rPr>
              <a:t>Artist: </a:t>
            </a:r>
            <a:r>
              <a:rPr b="1" lang="en" sz="1200">
                <a:latin typeface="PT Sans"/>
                <a:ea typeface="PT Sans"/>
                <a:cs typeface="PT Sans"/>
                <a:sym typeface="PT Sans"/>
              </a:rPr>
              <a:t>Christy Carrillo Carr</a:t>
            </a:r>
            <a:endParaRPr b="1" sz="1200">
              <a:latin typeface="PT Sans"/>
              <a:ea typeface="PT Sans"/>
              <a:cs typeface="PT Sans"/>
              <a:sym typeface="PT Sans"/>
            </a:endParaRPr>
          </a:p>
          <a:p>
            <a:pPr indent="0" lvl="0" marL="0" rtl="0" algn="ctr">
              <a:spcBef>
                <a:spcPts val="0"/>
              </a:spcBef>
              <a:spcAft>
                <a:spcPts val="0"/>
              </a:spcAft>
              <a:buNone/>
            </a:pPr>
            <a:r>
              <a:rPr b="1" lang="en" sz="1200">
                <a:solidFill>
                  <a:srgbClr val="931A25"/>
                </a:solidFill>
                <a:latin typeface="PT Sans"/>
                <a:ea typeface="PT Sans"/>
                <a:cs typeface="PT Sans"/>
                <a:sym typeface="PT Sans"/>
              </a:rPr>
              <a:t>Pomo</a:t>
            </a:r>
            <a:endParaRPr sz="1200">
              <a:solidFill>
                <a:srgbClr val="931A25"/>
              </a:solidFill>
              <a:latin typeface="PT Sans"/>
              <a:ea typeface="PT Sans"/>
              <a:cs typeface="PT Sans"/>
              <a:sym typeface="PT Sans"/>
            </a:endParaRPr>
          </a:p>
        </p:txBody>
      </p:sp>
      <p:sp>
        <p:nvSpPr>
          <p:cNvPr id="124" name="Google Shape;124;p21"/>
          <p:cNvSpPr txBox="1"/>
          <p:nvPr>
            <p:ph idx="1" type="body"/>
          </p:nvPr>
        </p:nvSpPr>
        <p:spPr>
          <a:xfrm>
            <a:off x="462075" y="3783000"/>
            <a:ext cx="2336100" cy="554100"/>
          </a:xfrm>
          <a:prstGeom prst="rect">
            <a:avLst/>
          </a:prstGeom>
          <a:ln cap="flat" cmpd="sng" w="19050">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b="1" lang="en" sz="1200">
                <a:latin typeface="PT Sans"/>
                <a:ea typeface="PT Sans"/>
                <a:cs typeface="PT Sans"/>
                <a:sym typeface="PT Sans"/>
              </a:rPr>
              <a:t>Artist: </a:t>
            </a:r>
            <a:r>
              <a:rPr b="1" lang="en" sz="1200">
                <a:latin typeface="PT Sans"/>
                <a:ea typeface="PT Sans"/>
                <a:cs typeface="PT Sans"/>
                <a:sym typeface="PT Sans"/>
              </a:rPr>
              <a:t>Robin Meely </a:t>
            </a:r>
            <a:endParaRPr b="1" sz="1200">
              <a:latin typeface="PT Sans"/>
              <a:ea typeface="PT Sans"/>
              <a:cs typeface="PT Sans"/>
              <a:sym typeface="PT Sans"/>
            </a:endParaRPr>
          </a:p>
          <a:p>
            <a:pPr indent="0" lvl="0" marL="0" rtl="0" algn="ctr">
              <a:spcBef>
                <a:spcPts val="0"/>
              </a:spcBef>
              <a:spcAft>
                <a:spcPts val="0"/>
              </a:spcAft>
              <a:buNone/>
            </a:pPr>
            <a:r>
              <a:rPr b="1" lang="en" sz="1200">
                <a:solidFill>
                  <a:srgbClr val="931A25"/>
                </a:solidFill>
                <a:latin typeface="PT Sans"/>
                <a:ea typeface="PT Sans"/>
                <a:cs typeface="PT Sans"/>
                <a:sym typeface="PT Sans"/>
              </a:rPr>
              <a:t>Pomo, Coast Miwok, and Navajo</a:t>
            </a:r>
            <a:endParaRPr sz="1200">
              <a:solidFill>
                <a:srgbClr val="931A25"/>
              </a:solidFill>
              <a:latin typeface="PT Sans"/>
              <a:ea typeface="PT Sans"/>
              <a:cs typeface="PT Sans"/>
              <a:sym typeface="PT Sans"/>
            </a:endParaRPr>
          </a:p>
        </p:txBody>
      </p:sp>
      <p:pic>
        <p:nvPicPr>
          <p:cNvPr id="125" name="Google Shape;125;p21"/>
          <p:cNvPicPr preferRelativeResize="0"/>
          <p:nvPr/>
        </p:nvPicPr>
        <p:blipFill rotWithShape="1">
          <a:blip r:embed="rId3">
            <a:alphaModFix/>
          </a:blip>
          <a:srcRect b="10554" l="0" r="0" t="11381"/>
          <a:stretch/>
        </p:blipFill>
        <p:spPr>
          <a:xfrm>
            <a:off x="462073" y="1354353"/>
            <a:ext cx="2336177" cy="2301633"/>
          </a:xfrm>
          <a:prstGeom prst="rect">
            <a:avLst/>
          </a:prstGeom>
          <a:noFill/>
          <a:ln cap="flat" cmpd="sng" w="19050">
            <a:solidFill>
              <a:srgbClr val="931A25"/>
            </a:solidFill>
            <a:prstDash val="solid"/>
            <a:round/>
            <a:headEnd len="sm" w="sm" type="none"/>
            <a:tailEnd len="sm" w="sm" type="none"/>
          </a:ln>
        </p:spPr>
      </p:pic>
      <p:pic>
        <p:nvPicPr>
          <p:cNvPr id="126" name="Google Shape;126;p21"/>
          <p:cNvPicPr preferRelativeResize="0"/>
          <p:nvPr/>
        </p:nvPicPr>
        <p:blipFill rotWithShape="1">
          <a:blip r:embed="rId4">
            <a:alphaModFix/>
          </a:blip>
          <a:srcRect b="9978" l="0" r="0" t="11076"/>
          <a:stretch/>
        </p:blipFill>
        <p:spPr>
          <a:xfrm>
            <a:off x="6595665" y="1354353"/>
            <a:ext cx="2277045" cy="2301635"/>
          </a:xfrm>
          <a:prstGeom prst="rect">
            <a:avLst/>
          </a:prstGeom>
          <a:noFill/>
          <a:ln cap="flat" cmpd="sng" w="19050">
            <a:solidFill>
              <a:srgbClr val="931A25"/>
            </a:solidFill>
            <a:prstDash val="solid"/>
            <a:round/>
            <a:headEnd len="sm" w="sm" type="none"/>
            <a:tailEnd len="sm" w="sm" type="none"/>
          </a:ln>
        </p:spPr>
      </p:pic>
      <p:pic>
        <p:nvPicPr>
          <p:cNvPr id="127" name="Google Shape;127;p21"/>
          <p:cNvPicPr preferRelativeResize="0"/>
          <p:nvPr/>
        </p:nvPicPr>
        <p:blipFill rotWithShape="1">
          <a:blip r:embed="rId5">
            <a:alphaModFix/>
          </a:blip>
          <a:srcRect b="16938" l="74157" r="1760" t="22780"/>
          <a:stretch/>
        </p:blipFill>
        <p:spPr>
          <a:xfrm>
            <a:off x="4781753" y="1354350"/>
            <a:ext cx="1282822" cy="2301625"/>
          </a:xfrm>
          <a:prstGeom prst="rect">
            <a:avLst/>
          </a:prstGeom>
          <a:noFill/>
          <a:ln cap="flat" cmpd="sng" w="19050">
            <a:solidFill>
              <a:srgbClr val="931A25"/>
            </a:solidFill>
            <a:prstDash val="solid"/>
            <a:round/>
            <a:headEnd len="sm" w="sm" type="none"/>
            <a:tailEnd len="sm" w="sm" type="none"/>
          </a:ln>
        </p:spPr>
      </p:pic>
      <p:pic>
        <p:nvPicPr>
          <p:cNvPr id="128" name="Google Shape;128;p21"/>
          <p:cNvPicPr preferRelativeResize="0"/>
          <p:nvPr/>
        </p:nvPicPr>
        <p:blipFill rotWithShape="1">
          <a:blip r:embed="rId5">
            <a:alphaModFix/>
          </a:blip>
          <a:srcRect b="21405" l="3142" r="72774" t="18313"/>
          <a:stretch/>
        </p:blipFill>
        <p:spPr>
          <a:xfrm>
            <a:off x="3367625" y="1354350"/>
            <a:ext cx="1282822" cy="2301625"/>
          </a:xfrm>
          <a:prstGeom prst="rect">
            <a:avLst/>
          </a:prstGeom>
          <a:noFill/>
          <a:ln cap="flat" cmpd="sng" w="19050">
            <a:solidFill>
              <a:srgbClr val="931A25"/>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