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Montserrat"/>
      <p:regular r:id="rId26"/>
      <p:bold r:id="rId27"/>
      <p:italic r:id="rId28"/>
      <p:boldItalic r:id="rId29"/>
    </p:embeddedFont>
    <p:embeddedFont>
      <p:font typeface="PT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aylor pennew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slide" Target="slides/slide19.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TSans-bold.fntdata"/><Relationship Id="rId30" Type="http://schemas.openxmlformats.org/officeDocument/2006/relationships/font" Target="fonts/PTSans-regular.fntdata"/><Relationship Id="rId11" Type="http://schemas.openxmlformats.org/officeDocument/2006/relationships/slide" Target="slides/slide5.xml"/><Relationship Id="rId33" Type="http://schemas.openxmlformats.org/officeDocument/2006/relationships/font" Target="fonts/PTSans-boldItalic.fntdata"/><Relationship Id="rId10" Type="http://schemas.openxmlformats.org/officeDocument/2006/relationships/slide" Target="slides/slide4.xml"/><Relationship Id="rId32" Type="http://schemas.openxmlformats.org/officeDocument/2006/relationships/font" Target="fonts/PT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5-13T15:30:58.219">
    <p:pos x="6000" y="0"/>
    <p:text>Find 5 photos of Ishi that range the course of his life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imcc.org/education-center/audio-visual-material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imcc.org/education-center/audio-visual-material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imcc.org/education-center/audio-visual-material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imcc.org/education-center/audio-visual-material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d57ea8a1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d57ea8a1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4f91235f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4f91235f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7aef091e9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aef091e9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PT Sans"/>
              <a:buAutoNum type="alphaLcPeriod"/>
            </a:pPr>
            <a:r>
              <a:rPr lang="en" sz="1200" u="sng">
                <a:solidFill>
                  <a:srgbClr val="1155CC"/>
                </a:solidFill>
                <a:latin typeface="PT Sans"/>
                <a:ea typeface="PT Sans"/>
                <a:cs typeface="PT Sans"/>
                <a:sym typeface="PT Sans"/>
                <a:hlinkClick r:id="rId2">
                  <a:extLst>
                    <a:ext uri="{A12FA001-AC4F-418D-AE19-62706E023703}">
                      <ahyp:hlinkClr val="tx"/>
                    </a:ext>
                  </a:extLst>
                </a:hlinkClick>
              </a:rPr>
              <a:t>http://cimcc.org/education-center/audio-visual-materials/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35be7ad7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35be7ad7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PT Sans"/>
              <a:buAutoNum type="alphaLcPeriod"/>
            </a:pPr>
            <a:r>
              <a:rPr lang="en" sz="1200" u="sng">
                <a:solidFill>
                  <a:srgbClr val="1155CC"/>
                </a:solidFill>
                <a:latin typeface="PT Sans"/>
                <a:ea typeface="PT Sans"/>
                <a:cs typeface="PT Sans"/>
                <a:sym typeface="PT Sans"/>
                <a:hlinkClick r:id="rId2">
                  <a:extLst>
                    <a:ext uri="{A12FA001-AC4F-418D-AE19-62706E023703}">
                      <ahyp:hlinkClr val="tx"/>
                    </a:ext>
                  </a:extLst>
                </a:hlinkClick>
              </a:rPr>
              <a:t>http://cimcc.org/education-center/audio-visual-materials/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aef091e9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aef091e9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PT Sans"/>
              <a:buAutoNum type="alphaLcPeriod"/>
            </a:pPr>
            <a:r>
              <a:rPr lang="en" sz="1200" u="sng">
                <a:solidFill>
                  <a:srgbClr val="1155CC"/>
                </a:solidFill>
                <a:latin typeface="PT Sans"/>
                <a:ea typeface="PT Sans"/>
                <a:cs typeface="PT Sans"/>
                <a:sym typeface="PT Sans"/>
                <a:hlinkClick r:id="rId2">
                  <a:extLst>
                    <a:ext uri="{A12FA001-AC4F-418D-AE19-62706E023703}">
                      <ahyp:hlinkClr val="tx"/>
                    </a:ext>
                  </a:extLst>
                </a:hlinkClick>
              </a:rPr>
              <a:t>http://cimcc.org/education-center/audio-visual-materials/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e35be7ad7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e35be7ad7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PT Sans"/>
              <a:buAutoNum type="alphaLcPeriod"/>
            </a:pPr>
            <a:r>
              <a:rPr lang="en" sz="1200" u="sng">
                <a:solidFill>
                  <a:srgbClr val="1155CC"/>
                </a:solidFill>
                <a:latin typeface="PT Sans"/>
                <a:ea typeface="PT Sans"/>
                <a:cs typeface="PT Sans"/>
                <a:sym typeface="PT Sans"/>
                <a:hlinkClick r:id="rId2">
                  <a:extLst>
                    <a:ext uri="{A12FA001-AC4F-418D-AE19-62706E023703}">
                      <ahyp:hlinkClr val="tx"/>
                    </a:ext>
                  </a:extLst>
                </a:hlinkClick>
              </a:rPr>
              <a:t>http://cimcc.org/education-center/audio-visual-materials/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6ac6608c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6ac6608c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71bb4336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71bb4336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71bb4336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71bb4336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e7261cd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e7261cd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71bb43369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71bb4336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57ea8a1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57ea8a1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57ea8a15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57ea8a15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7ea8a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7ea8a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e34fbc5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e34fbc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cfd83537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cfd83537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d6ac6608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d6ac6608c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7aef091e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7aef091e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aaccfe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aaccfe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7362100" y="4214975"/>
            <a:ext cx="1705700" cy="699925"/>
          </a:xfrm>
          <a:prstGeom prst="rect">
            <a:avLst/>
          </a:prstGeom>
          <a:noFill/>
          <a:ln>
            <a:noFill/>
          </a:ln>
        </p:spPr>
      </p:pic>
      <p:cxnSp>
        <p:nvCxnSpPr>
          <p:cNvPr id="14" name="Google Shape;14;p2"/>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15" name="Google Shape;15;p2"/>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7362100" y="4214975"/>
            <a:ext cx="1705700" cy="699925"/>
          </a:xfrm>
          <a:prstGeom prst="rect">
            <a:avLst/>
          </a:prstGeom>
          <a:noFill/>
          <a:ln>
            <a:noFill/>
          </a:ln>
        </p:spPr>
      </p:pic>
      <p:cxnSp>
        <p:nvCxnSpPr>
          <p:cNvPr id="8" name="Google Shape;8;p1"/>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9" name="Google Shape;9;p1"/>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www.youtube.com/watch?v=kLGOGJN81Ww"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www.youtube.com/watch?v=1HmdFQJsiSc"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6JcKbN_GjC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www.corestandards.org/ELA-Literacy/RI/9-10/7/" TargetMode="External"/><Relationship Id="rId4" Type="http://schemas.openxmlformats.org/officeDocument/2006/relationships/hyperlink" Target="http://www.corestandards.org/ELA-Literacy/RH/9-10/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cimcc.org/education-center/audio-visual-materials/" TargetMode="External"/><Relationship Id="rId4" Type="http://schemas.openxmlformats.org/officeDocument/2006/relationships/hyperlink" Target="https://www.youtube.com/watch?v=6JcKbN_GjCE" TargetMode="External"/><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png"/><Relationship Id="rId8"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11700" y="369850"/>
            <a:ext cx="8520600" cy="107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From Erasure to Revitalization</a:t>
            </a:r>
            <a:endParaRPr b="1" sz="2800">
              <a:solidFill>
                <a:srgbClr val="931A25"/>
              </a:solidFill>
              <a:latin typeface="PT Sans"/>
              <a:ea typeface="PT Sans"/>
              <a:cs typeface="PT Sans"/>
              <a:sym typeface="PT Sans"/>
            </a:endParaRPr>
          </a:p>
        </p:txBody>
      </p:sp>
      <p:sp>
        <p:nvSpPr>
          <p:cNvPr id="58" name="Google Shape;58;p13"/>
          <p:cNvSpPr txBox="1"/>
          <p:nvPr>
            <p:ph type="title"/>
          </p:nvPr>
        </p:nvSpPr>
        <p:spPr>
          <a:xfrm>
            <a:off x="311700" y="1707925"/>
            <a:ext cx="8520600" cy="18615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000">
                <a:solidFill>
                  <a:schemeClr val="dk1"/>
                </a:solidFill>
                <a:latin typeface="PT Sans"/>
                <a:ea typeface="PT Sans"/>
                <a:cs typeface="PT Sans"/>
                <a:sym typeface="PT Sans"/>
              </a:rPr>
              <a:t>Essential Questions:</a:t>
            </a:r>
            <a:endParaRPr sz="2000">
              <a:solidFill>
                <a:schemeClr val="dk1"/>
              </a:solidFill>
              <a:latin typeface="PT Sans"/>
              <a:ea typeface="PT Sans"/>
              <a:cs typeface="PT Sans"/>
              <a:sym typeface="PT Sans"/>
            </a:endParaRPr>
          </a:p>
          <a:p>
            <a:pPr indent="0" lvl="0" marL="0" rtl="0" algn="ctr">
              <a:lnSpc>
                <a:spcPct val="115000"/>
              </a:lnSpc>
              <a:spcBef>
                <a:spcPts val="0"/>
              </a:spcBef>
              <a:spcAft>
                <a:spcPts val="0"/>
              </a:spcAft>
              <a:buNone/>
            </a:pPr>
            <a:r>
              <a:t/>
            </a:r>
            <a:endParaRPr sz="2000">
              <a:solidFill>
                <a:schemeClr val="dk1"/>
              </a:solidFill>
              <a:latin typeface="PT Sans"/>
              <a:ea typeface="PT Sans"/>
              <a:cs typeface="PT Sans"/>
              <a:sym typeface="PT Sans"/>
            </a:endParaRPr>
          </a:p>
          <a:p>
            <a:pPr indent="-355600" lvl="0" marL="457200" rtl="0" algn="ctr">
              <a:lnSpc>
                <a:spcPct val="115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How does </a:t>
            </a:r>
            <a:r>
              <a:rPr lang="en" sz="2000" u="sng">
                <a:solidFill>
                  <a:schemeClr val="dk1"/>
                </a:solidFill>
                <a:latin typeface="PT Sans"/>
                <a:ea typeface="PT Sans"/>
                <a:cs typeface="PT Sans"/>
                <a:sym typeface="PT Sans"/>
              </a:rPr>
              <a:t>erasure </a:t>
            </a:r>
            <a:r>
              <a:rPr lang="en" sz="2000">
                <a:solidFill>
                  <a:schemeClr val="dk1"/>
                </a:solidFill>
                <a:latin typeface="PT Sans"/>
                <a:ea typeface="PT Sans"/>
                <a:cs typeface="PT Sans"/>
                <a:sym typeface="PT Sans"/>
              </a:rPr>
              <a:t>impact</a:t>
            </a:r>
            <a:r>
              <a:rPr lang="en" sz="2000">
                <a:solidFill>
                  <a:schemeClr val="dk1"/>
                </a:solidFill>
                <a:latin typeface="PT Sans"/>
                <a:ea typeface="PT Sans"/>
                <a:cs typeface="PT Sans"/>
                <a:sym typeface="PT Sans"/>
              </a:rPr>
              <a:t> communities?</a:t>
            </a:r>
            <a:endParaRPr sz="2000">
              <a:solidFill>
                <a:schemeClr val="dk1"/>
              </a:solidFill>
              <a:latin typeface="PT Sans"/>
              <a:ea typeface="PT Sans"/>
              <a:cs typeface="PT Sans"/>
              <a:sym typeface="PT Sans"/>
            </a:endParaRPr>
          </a:p>
          <a:p>
            <a:pPr indent="-355600" lvl="0" marL="457200" rtl="0" algn="ctr">
              <a:lnSpc>
                <a:spcPct val="115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Who should tell our stories, and why does it matter?</a:t>
            </a:r>
            <a:endParaRPr sz="2000">
              <a:solidFill>
                <a:schemeClr val="dk1"/>
              </a:solidFill>
              <a:latin typeface="PT Sans"/>
              <a:ea typeface="PT Sans"/>
              <a:cs typeface="PT Sans"/>
              <a:sym typeface="PT Sans"/>
            </a:endParaRPr>
          </a:p>
          <a:p>
            <a:pPr indent="0" lvl="0" marL="0" rtl="0" algn="ctr">
              <a:lnSpc>
                <a:spcPct val="115000"/>
              </a:lnSpc>
              <a:spcBef>
                <a:spcPts val="0"/>
              </a:spcBef>
              <a:spcAft>
                <a:spcPts val="0"/>
              </a:spcAft>
              <a:buNone/>
            </a:pPr>
            <a:r>
              <a:t/>
            </a:r>
            <a:endParaRPr sz="2000">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1387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Who Tells the Native Story?</a:t>
            </a:r>
            <a:endParaRPr b="1" sz="2800">
              <a:solidFill>
                <a:srgbClr val="931A25"/>
              </a:solidFill>
              <a:latin typeface="PT Sans"/>
              <a:ea typeface="PT Sans"/>
              <a:cs typeface="PT Sans"/>
              <a:sym typeface="PT Sans"/>
            </a:endParaRPr>
          </a:p>
        </p:txBody>
      </p:sp>
      <p:sp>
        <p:nvSpPr>
          <p:cNvPr id="122" name="Google Shape;122;p22"/>
          <p:cNvSpPr txBox="1"/>
          <p:nvPr>
            <p:ph idx="1" type="body"/>
          </p:nvPr>
        </p:nvSpPr>
        <p:spPr>
          <a:xfrm>
            <a:off x="311700" y="1027425"/>
            <a:ext cx="8520600" cy="354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T Sans"/>
                <a:ea typeface="PT Sans"/>
                <a:cs typeface="PT Sans"/>
                <a:sym typeface="PT Sans"/>
              </a:rPr>
              <a:t>Directions: As you analyze each source on Ishi’s life, notice the following:</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Who is the target audience of the source?</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What is the tone of the example?</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What message is the example sending about Native peoples?</a:t>
            </a:r>
            <a:endParaRPr sz="1600">
              <a:latin typeface="PT Sans"/>
              <a:ea typeface="PT Sans"/>
              <a:cs typeface="PT Sans"/>
              <a:sym typeface="PT Sans"/>
            </a:endParaRPr>
          </a:p>
          <a:p>
            <a:pPr indent="-330200" lvl="0" marL="457200" rtl="0" algn="l">
              <a:spcBef>
                <a:spcPts val="0"/>
              </a:spcBef>
              <a:spcAft>
                <a:spcPts val="0"/>
              </a:spcAft>
              <a:buSzPts val="1600"/>
              <a:buFont typeface="PT Sans"/>
              <a:buAutoNum type="arabicPeriod"/>
            </a:pPr>
            <a:r>
              <a:rPr lang="en" sz="1600">
                <a:latin typeface="PT Sans"/>
                <a:ea typeface="PT Sans"/>
                <a:cs typeface="PT Sans"/>
                <a:sym typeface="PT Sans"/>
              </a:rPr>
              <a:t>What do you think the impact of the source is on Native and non Native communities?</a:t>
            </a:r>
            <a:endParaRPr sz="16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431250" y="185575"/>
            <a:ext cx="8281500" cy="55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Combatting Erasure: Telling the Native Story</a:t>
            </a:r>
            <a:endParaRPr b="1" sz="2800">
              <a:solidFill>
                <a:srgbClr val="931A25"/>
              </a:solidFill>
              <a:latin typeface="PT Sans"/>
              <a:ea typeface="PT Sans"/>
              <a:cs typeface="PT Sans"/>
              <a:sym typeface="PT Sans"/>
            </a:endParaRPr>
          </a:p>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p:txBody>
      </p:sp>
      <p:pic>
        <p:nvPicPr>
          <p:cNvPr id="128" name="Google Shape;128;p23"/>
          <p:cNvPicPr preferRelativeResize="0"/>
          <p:nvPr/>
        </p:nvPicPr>
        <p:blipFill>
          <a:blip r:embed="rId3">
            <a:alphaModFix/>
          </a:blip>
          <a:stretch>
            <a:fillRect/>
          </a:stretch>
        </p:blipFill>
        <p:spPr>
          <a:xfrm>
            <a:off x="3394650" y="1230975"/>
            <a:ext cx="2230398" cy="3416400"/>
          </a:xfrm>
          <a:prstGeom prst="rect">
            <a:avLst/>
          </a:prstGeom>
          <a:noFill/>
          <a:ln>
            <a:noFill/>
          </a:ln>
        </p:spPr>
      </p:pic>
      <p:sp>
        <p:nvSpPr>
          <p:cNvPr id="129" name="Google Shape;129;p23"/>
          <p:cNvSpPr txBox="1"/>
          <p:nvPr/>
        </p:nvSpPr>
        <p:spPr>
          <a:xfrm>
            <a:off x="3033150" y="4613100"/>
            <a:ext cx="338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Sausalito</a:t>
            </a:r>
            <a:r>
              <a:rPr lang="en" sz="1000">
                <a:latin typeface="PT Sans"/>
                <a:ea typeface="PT Sans"/>
                <a:cs typeface="PT Sans"/>
                <a:sym typeface="PT Sans"/>
              </a:rPr>
              <a:t> News, Volume 32, Number 14 April 1, 1916</a:t>
            </a:r>
            <a:endParaRPr sz="1000">
              <a:latin typeface="PT Sans"/>
              <a:ea typeface="PT Sans"/>
              <a:cs typeface="PT Sans"/>
              <a:sym typeface="PT Sans"/>
            </a:endParaRPr>
          </a:p>
        </p:txBody>
      </p:sp>
      <p:sp>
        <p:nvSpPr>
          <p:cNvPr id="130" name="Google Shape;130;p23"/>
          <p:cNvSpPr txBox="1"/>
          <p:nvPr/>
        </p:nvSpPr>
        <p:spPr>
          <a:xfrm>
            <a:off x="3329725" y="852200"/>
            <a:ext cx="247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PT Sans"/>
                <a:ea typeface="PT Sans"/>
                <a:cs typeface="PT Sans"/>
                <a:sym typeface="PT Sans"/>
              </a:rPr>
              <a:t>Example 1: California Newspaper</a:t>
            </a:r>
            <a:endParaRPr b="1" sz="1200">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Audio Visual Materials from CIMCC&#10;&#10;Hey-Mim (Watch)&#10;Shi-Ma-Shel-Mal (Listen)&#10;Do-Yim (Teach)" id="135" name="Google Shape;135;p24" title="Ishi Chapter Two">
            <a:hlinkClick r:id="rId3"/>
          </p:cNvPr>
          <p:cNvPicPr preferRelativeResize="0"/>
          <p:nvPr/>
        </p:nvPicPr>
        <p:blipFill>
          <a:blip r:embed="rId4">
            <a:alphaModFix/>
          </a:blip>
          <a:stretch>
            <a:fillRect/>
          </a:stretch>
        </p:blipFill>
        <p:spPr>
          <a:xfrm>
            <a:off x="2628903" y="1233488"/>
            <a:ext cx="3568700" cy="2676500"/>
          </a:xfrm>
          <a:prstGeom prst="rect">
            <a:avLst/>
          </a:prstGeom>
          <a:noFill/>
          <a:ln>
            <a:noFill/>
          </a:ln>
        </p:spPr>
      </p:pic>
      <p:sp>
        <p:nvSpPr>
          <p:cNvPr id="136" name="Google Shape;136;p24"/>
          <p:cNvSpPr txBox="1"/>
          <p:nvPr>
            <p:ph type="title"/>
          </p:nvPr>
        </p:nvSpPr>
        <p:spPr>
          <a:xfrm>
            <a:off x="431250" y="185575"/>
            <a:ext cx="8281500" cy="55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Combatting Erasure: Telling the Native Story</a:t>
            </a:r>
            <a:endParaRPr b="1" sz="2800">
              <a:solidFill>
                <a:srgbClr val="931A25"/>
              </a:solidFill>
              <a:latin typeface="PT Sans"/>
              <a:ea typeface="PT Sans"/>
              <a:cs typeface="PT Sans"/>
              <a:sym typeface="PT Sans"/>
            </a:endParaRPr>
          </a:p>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p:txBody>
      </p:sp>
      <p:sp>
        <p:nvSpPr>
          <p:cNvPr id="137" name="Google Shape;137;p24"/>
          <p:cNvSpPr txBox="1"/>
          <p:nvPr/>
        </p:nvSpPr>
        <p:spPr>
          <a:xfrm>
            <a:off x="2686050" y="4058050"/>
            <a:ext cx="3614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California Indian Museum and Cultural Center, Ishi: A Story of Dignity, Hope and Courage</a:t>
            </a:r>
            <a:endParaRPr sz="1000">
              <a:latin typeface="PT Sans"/>
              <a:ea typeface="PT Sans"/>
              <a:cs typeface="PT Sans"/>
              <a:sym typeface="PT Sans"/>
            </a:endParaRPr>
          </a:p>
        </p:txBody>
      </p:sp>
      <p:sp>
        <p:nvSpPr>
          <p:cNvPr id="138" name="Google Shape;138;p24"/>
          <p:cNvSpPr txBox="1"/>
          <p:nvPr/>
        </p:nvSpPr>
        <p:spPr>
          <a:xfrm>
            <a:off x="2514600" y="786338"/>
            <a:ext cx="451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Example 2: Native community members/experts</a:t>
            </a:r>
            <a:endParaRPr b="1">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588675" y="888475"/>
            <a:ext cx="6773700" cy="38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T Sans"/>
                <a:ea typeface="PT Sans"/>
                <a:cs typeface="PT Sans"/>
                <a:sym typeface="PT Sans"/>
              </a:rPr>
              <a:t>Example 3: California Newspaper Chico Record, May 19, 1914</a:t>
            </a:r>
            <a:endParaRPr b="1">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rgbClr val="212529"/>
                </a:solidFill>
                <a:latin typeface="PT Sans"/>
                <a:ea typeface="PT Sans"/>
                <a:cs typeface="PT Sans"/>
                <a:sym typeface="PT Sans"/>
              </a:rPr>
              <a:t>ISHI RETURNS TO NATIVE WILD WITH MODERNS AS PUPILS</a:t>
            </a:r>
            <a:endParaRPr sz="1200">
              <a:solidFill>
                <a:srgbClr val="212529"/>
              </a:solidFill>
              <a:latin typeface="PT Sans"/>
              <a:ea typeface="PT Sans"/>
              <a:cs typeface="PT Sans"/>
              <a:sym typeface="PT Sans"/>
            </a:endParaRPr>
          </a:p>
          <a:p>
            <a:pPr indent="0" lvl="0" marL="0" rtl="0" algn="l">
              <a:lnSpc>
                <a:spcPct val="115000"/>
              </a:lnSpc>
              <a:spcBef>
                <a:spcPts val="1200"/>
              </a:spcBef>
              <a:spcAft>
                <a:spcPts val="0"/>
              </a:spcAft>
              <a:buNone/>
            </a:pPr>
            <a:r>
              <a:rPr i="1" lang="en" sz="1200">
                <a:solidFill>
                  <a:srgbClr val="212529"/>
                </a:solidFill>
                <a:latin typeface="PT Sans"/>
                <a:ea typeface="PT Sans"/>
                <a:cs typeface="PT Sans"/>
                <a:sym typeface="PT Sans"/>
              </a:rPr>
              <a:t>“Ishi. the one-time uncontaminated man, who has sojourned long at the Affiliated Colleges In one capacity and another, has returned to the wilds, says the Oakland Tribune. With the primitive man. into the unsettled space of Tehama county went two highly evolved moderns, men of science. The trio will hunt game, large and small, over the rock-strewn and brush-grown hills and through woodland regions once roamed by Ishi's ancestors when the lost tribe was numerous. In the wilds to which they have gone, Ishi is to become the instructor….</a:t>
            </a:r>
            <a:endParaRPr i="1" sz="1200">
              <a:solidFill>
                <a:srgbClr val="212529"/>
              </a:solidFill>
              <a:latin typeface="PT Sans"/>
              <a:ea typeface="PT Sans"/>
              <a:cs typeface="PT Sans"/>
              <a:sym typeface="PT Sans"/>
            </a:endParaRPr>
          </a:p>
          <a:p>
            <a:pPr indent="0" lvl="0" marL="0" rtl="0" algn="l">
              <a:lnSpc>
                <a:spcPct val="115000"/>
              </a:lnSpc>
              <a:spcBef>
                <a:spcPts val="1200"/>
              </a:spcBef>
              <a:spcAft>
                <a:spcPts val="0"/>
              </a:spcAft>
              <a:buClr>
                <a:schemeClr val="dk1"/>
              </a:buClr>
              <a:buSzPts val="1100"/>
              <a:buFont typeface="Arial"/>
              <a:buNone/>
            </a:pPr>
            <a:r>
              <a:rPr i="1" lang="en" sz="1200">
                <a:solidFill>
                  <a:srgbClr val="212529"/>
                </a:solidFill>
                <a:latin typeface="PT Sans"/>
                <a:ea typeface="PT Sans"/>
                <a:cs typeface="PT Sans"/>
                <a:sym typeface="PT Sans"/>
              </a:rPr>
              <a:t>The two men of science aspire to become the peers of Ishi in the use of bow and arrow, the shaping of flints and the building of fires without the aid of the convenient little sulphur stick or patent lighter. Into the former haunts of his lost tribe, of which he supposed to be the sole surviving member. Ishi </a:t>
            </a:r>
            <a:r>
              <a:rPr i="1" lang="en" sz="1200">
                <a:solidFill>
                  <a:srgbClr val="212529"/>
                </a:solidFill>
                <a:highlight>
                  <a:srgbClr val="FFFFFF"/>
                </a:highlight>
                <a:latin typeface="PT Sans"/>
                <a:ea typeface="PT Sans"/>
                <a:cs typeface="PT Sans"/>
                <a:sym typeface="PT Sans"/>
              </a:rPr>
              <a:t>will lead the two students of wild life, whom he is to teach the ways of the world of ancient ages, and which Ishi’s people never outgrew. Just how primitive the two men of science expect to become has not been revealed.”</a:t>
            </a:r>
            <a:endParaRPr i="1" sz="1200">
              <a:solidFill>
                <a:srgbClr val="212529"/>
              </a:solidFill>
              <a:highlight>
                <a:srgbClr val="FFFFFF"/>
              </a:highlight>
              <a:latin typeface="PT Sans"/>
              <a:ea typeface="PT Sans"/>
              <a:cs typeface="PT Sans"/>
              <a:sym typeface="PT Sans"/>
            </a:endParaRPr>
          </a:p>
          <a:p>
            <a:pPr indent="0" lvl="0" marL="0" rtl="0" algn="l">
              <a:spcBef>
                <a:spcPts val="1200"/>
              </a:spcBef>
              <a:spcAft>
                <a:spcPts val="0"/>
              </a:spcAft>
              <a:buNone/>
            </a:pPr>
            <a:r>
              <a:t/>
            </a:r>
            <a:endParaRPr/>
          </a:p>
        </p:txBody>
      </p:sp>
      <p:sp>
        <p:nvSpPr>
          <p:cNvPr id="144" name="Google Shape;144;p25"/>
          <p:cNvSpPr txBox="1"/>
          <p:nvPr>
            <p:ph type="title"/>
          </p:nvPr>
        </p:nvSpPr>
        <p:spPr>
          <a:xfrm>
            <a:off x="431250" y="185575"/>
            <a:ext cx="8281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Combatting Erasure: Telling the Native Story</a:t>
            </a:r>
            <a:endParaRPr b="1" sz="2800">
              <a:solidFill>
                <a:srgbClr val="931A25"/>
              </a:solidFill>
              <a:latin typeface="PT Sans"/>
              <a:ea typeface="PT Sans"/>
              <a:cs typeface="PT Sans"/>
              <a:sym typeface="PT Sans"/>
            </a:endParaRPr>
          </a:p>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Audio Visual Materials from CIMCC&#10;&#10;Hey-Mim (Watch)&#10;Shi-Ma-Shel-Mal (Listen)&#10;Do-Yim (Teach)" id="149" name="Google Shape;149;p26" title="Ishi Chapter Three">
            <a:hlinkClick r:id="rId3"/>
          </p:cNvPr>
          <p:cNvPicPr preferRelativeResize="0"/>
          <p:nvPr/>
        </p:nvPicPr>
        <p:blipFill>
          <a:blip r:embed="rId4">
            <a:alphaModFix/>
          </a:blip>
          <a:stretch>
            <a:fillRect/>
          </a:stretch>
        </p:blipFill>
        <p:spPr>
          <a:xfrm>
            <a:off x="2557325" y="1229919"/>
            <a:ext cx="3759826" cy="2819868"/>
          </a:xfrm>
          <a:prstGeom prst="rect">
            <a:avLst/>
          </a:prstGeom>
          <a:noFill/>
          <a:ln>
            <a:noFill/>
          </a:ln>
        </p:spPr>
      </p:pic>
      <p:sp>
        <p:nvSpPr>
          <p:cNvPr id="150" name="Google Shape;150;p26"/>
          <p:cNvSpPr txBox="1"/>
          <p:nvPr>
            <p:ph type="title"/>
          </p:nvPr>
        </p:nvSpPr>
        <p:spPr>
          <a:xfrm>
            <a:off x="431250" y="185575"/>
            <a:ext cx="8281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Combatting Erasure: Telling the Native Story</a:t>
            </a:r>
            <a:endParaRPr b="1" sz="2800">
              <a:solidFill>
                <a:srgbClr val="931A25"/>
              </a:solidFill>
              <a:latin typeface="PT Sans"/>
              <a:ea typeface="PT Sans"/>
              <a:cs typeface="PT Sans"/>
              <a:sym typeface="PT Sans"/>
            </a:endParaRPr>
          </a:p>
          <a:p>
            <a:pPr indent="0" lvl="0" marL="0" rtl="0" algn="ctr">
              <a:spcBef>
                <a:spcPts val="0"/>
              </a:spcBef>
              <a:spcAft>
                <a:spcPts val="0"/>
              </a:spcAft>
              <a:buNone/>
            </a:pPr>
            <a:r>
              <a:t/>
            </a:r>
            <a:endParaRPr b="1" sz="2800">
              <a:solidFill>
                <a:srgbClr val="931A25"/>
              </a:solidFill>
              <a:latin typeface="PT Sans"/>
              <a:ea typeface="PT Sans"/>
              <a:cs typeface="PT Sans"/>
              <a:sym typeface="PT Sans"/>
            </a:endParaRPr>
          </a:p>
        </p:txBody>
      </p:sp>
      <p:sp>
        <p:nvSpPr>
          <p:cNvPr id="151" name="Google Shape;151;p26"/>
          <p:cNvSpPr txBox="1"/>
          <p:nvPr/>
        </p:nvSpPr>
        <p:spPr>
          <a:xfrm>
            <a:off x="2557325" y="4093150"/>
            <a:ext cx="349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California Indian Museum and Cultural Center, Ishi: A Story of Dignity, Hope and Courage</a:t>
            </a:r>
            <a:endParaRPr sz="1000">
              <a:latin typeface="PT Sans"/>
              <a:ea typeface="PT Sans"/>
              <a:cs typeface="PT Sans"/>
              <a:sym typeface="PT Sans"/>
            </a:endParaRPr>
          </a:p>
        </p:txBody>
      </p:sp>
      <p:sp>
        <p:nvSpPr>
          <p:cNvPr id="152" name="Google Shape;152;p26"/>
          <p:cNvSpPr txBox="1"/>
          <p:nvPr/>
        </p:nvSpPr>
        <p:spPr>
          <a:xfrm>
            <a:off x="2514600" y="786338"/>
            <a:ext cx="451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PT Sans"/>
                <a:ea typeface="PT Sans"/>
                <a:cs typeface="PT Sans"/>
                <a:sym typeface="PT Sans"/>
              </a:rPr>
              <a:t>Example 4: Native community members/experts</a:t>
            </a:r>
            <a:endParaRPr b="1">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3184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Synthesis</a:t>
            </a:r>
            <a:r>
              <a:rPr b="1" lang="en" sz="2200">
                <a:solidFill>
                  <a:srgbClr val="931A25"/>
                </a:solidFill>
                <a:latin typeface="PT Sans"/>
                <a:ea typeface="PT Sans"/>
                <a:cs typeface="PT Sans"/>
                <a:sym typeface="PT Sans"/>
              </a:rPr>
              <a:t>:</a:t>
            </a:r>
            <a:endParaRPr b="1" sz="2200">
              <a:solidFill>
                <a:srgbClr val="931A25"/>
              </a:solidFill>
              <a:latin typeface="PT Sans"/>
              <a:ea typeface="PT Sans"/>
              <a:cs typeface="PT Sans"/>
              <a:sym typeface="PT Sans"/>
            </a:endParaRPr>
          </a:p>
        </p:txBody>
      </p:sp>
      <p:sp>
        <p:nvSpPr>
          <p:cNvPr id="158" name="Google Shape;158;p27"/>
          <p:cNvSpPr txBox="1"/>
          <p:nvPr>
            <p:ph idx="1" type="body"/>
          </p:nvPr>
        </p:nvSpPr>
        <p:spPr>
          <a:xfrm>
            <a:off x="311700" y="937375"/>
            <a:ext cx="86415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solidFill>
                <a:schemeClr val="dk1"/>
              </a:solidFill>
              <a:latin typeface="PT Sans"/>
              <a:ea typeface="PT Sans"/>
              <a:cs typeface="PT Sans"/>
              <a:sym typeface="PT Sans"/>
            </a:endParaRPr>
          </a:p>
          <a:p>
            <a:pPr indent="-273050" lvl="2" marL="685800" rtl="0" algn="l">
              <a:lnSpc>
                <a:spcPct val="150000"/>
              </a:lnSpc>
              <a:spcBef>
                <a:spcPts val="0"/>
              </a:spcBef>
              <a:spcAft>
                <a:spcPts val="0"/>
              </a:spcAft>
              <a:buClr>
                <a:schemeClr val="dk1"/>
              </a:buClr>
              <a:buSzPts val="1600"/>
              <a:buFont typeface="PT Sans"/>
              <a:buAutoNum type="romanLcPeriod"/>
            </a:pPr>
            <a:r>
              <a:rPr lang="en" sz="1600">
                <a:solidFill>
                  <a:schemeClr val="dk1"/>
                </a:solidFill>
                <a:latin typeface="PT Sans"/>
                <a:ea typeface="PT Sans"/>
                <a:cs typeface="PT Sans"/>
                <a:sym typeface="PT Sans"/>
              </a:rPr>
              <a:t>How can an author’s point of view change the message of a text?</a:t>
            </a:r>
            <a:endParaRPr sz="1600">
              <a:solidFill>
                <a:schemeClr val="dk1"/>
              </a:solidFill>
              <a:latin typeface="PT Sans"/>
              <a:ea typeface="PT Sans"/>
              <a:cs typeface="PT Sans"/>
              <a:sym typeface="PT Sans"/>
            </a:endParaRPr>
          </a:p>
          <a:p>
            <a:pPr indent="-273050" lvl="2" marL="685800" rtl="0" algn="l">
              <a:lnSpc>
                <a:spcPct val="150000"/>
              </a:lnSpc>
              <a:spcBef>
                <a:spcPts val="1000"/>
              </a:spcBef>
              <a:spcAft>
                <a:spcPts val="0"/>
              </a:spcAft>
              <a:buClr>
                <a:schemeClr val="dk1"/>
              </a:buClr>
              <a:buSzPts val="1600"/>
              <a:buFont typeface="PT Sans"/>
              <a:buAutoNum type="romanLcPeriod"/>
            </a:pPr>
            <a:r>
              <a:rPr lang="en" sz="1600">
                <a:solidFill>
                  <a:schemeClr val="dk1"/>
                </a:solidFill>
                <a:latin typeface="PT Sans"/>
                <a:ea typeface="PT Sans"/>
                <a:cs typeface="PT Sans"/>
                <a:sym typeface="PT Sans"/>
              </a:rPr>
              <a:t>What are some differences in the way Native people describe Ishi, as opposed to the journalists? Why do you think these differences exist?</a:t>
            </a:r>
            <a:endParaRPr sz="1600">
              <a:solidFill>
                <a:schemeClr val="dk1"/>
              </a:solidFill>
              <a:latin typeface="PT Sans"/>
              <a:ea typeface="PT Sans"/>
              <a:cs typeface="PT Sans"/>
              <a:sym typeface="PT Sans"/>
            </a:endParaRPr>
          </a:p>
          <a:p>
            <a:pPr indent="-273050" lvl="2" marL="685800" rtl="0" algn="l">
              <a:lnSpc>
                <a:spcPct val="150000"/>
              </a:lnSpc>
              <a:spcBef>
                <a:spcPts val="1000"/>
              </a:spcBef>
              <a:spcAft>
                <a:spcPts val="1000"/>
              </a:spcAft>
              <a:buClr>
                <a:schemeClr val="dk1"/>
              </a:buClr>
              <a:buSzPts val="1600"/>
              <a:buFont typeface="PT Sans"/>
              <a:buAutoNum type="romanLcPeriod"/>
            </a:pPr>
            <a:r>
              <a:rPr lang="en" sz="1600">
                <a:solidFill>
                  <a:schemeClr val="dk1"/>
                </a:solidFill>
                <a:latin typeface="PT Sans"/>
                <a:ea typeface="PT Sans"/>
                <a:cs typeface="PT Sans"/>
                <a:sym typeface="PT Sans"/>
              </a:rPr>
              <a:t>Is it important for communities to be able to tell their own stories? Why or why not?</a:t>
            </a:r>
            <a:endParaRPr sz="1600">
              <a:latin typeface="PT Sans"/>
              <a:ea typeface="PT Sans"/>
              <a:cs typeface="PT Sans"/>
              <a:sym typeface="P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15785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Extra: Ted Talk</a:t>
            </a:r>
            <a:endParaRPr b="1" sz="2200">
              <a:solidFill>
                <a:srgbClr val="931A25"/>
              </a:solidFill>
              <a:latin typeface="PT Sans"/>
              <a:ea typeface="PT Sans"/>
              <a:cs typeface="PT Sans"/>
              <a:sym typeface="PT Sans"/>
            </a:endParaRPr>
          </a:p>
        </p:txBody>
      </p:sp>
      <p:sp>
        <p:nvSpPr>
          <p:cNvPr id="164" name="Google Shape;164;p28"/>
          <p:cNvSpPr txBox="1"/>
          <p:nvPr>
            <p:ph idx="1" type="body"/>
          </p:nvPr>
        </p:nvSpPr>
        <p:spPr>
          <a:xfrm>
            <a:off x="311700" y="1152475"/>
            <a:ext cx="8520600" cy="148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500">
              <a:latin typeface="PT Sans"/>
              <a:ea typeface="PT Sans"/>
              <a:cs typeface="PT Sans"/>
              <a:sym typeface="PT Sans"/>
            </a:endParaRPr>
          </a:p>
          <a:p>
            <a:pPr indent="0" lvl="0" marL="0" rtl="0" algn="l">
              <a:spcBef>
                <a:spcPts val="0"/>
              </a:spcBef>
              <a:spcAft>
                <a:spcPts val="0"/>
              </a:spcAft>
              <a:buNone/>
            </a:pPr>
            <a:r>
              <a:rPr lang="en" sz="3000" u="sng">
                <a:solidFill>
                  <a:srgbClr val="0000FF"/>
                </a:solidFill>
                <a:latin typeface="PT Sans"/>
                <a:ea typeface="PT Sans"/>
                <a:cs typeface="PT Sans"/>
                <a:sym typeface="PT Sans"/>
                <a:hlinkClick r:id="rId3">
                  <a:extLst>
                    <a:ext uri="{A12FA001-AC4F-418D-AE19-62706E023703}">
                      <ahyp:hlinkClr val="tx"/>
                    </a:ext>
                  </a:extLst>
                </a:hlinkClick>
              </a:rPr>
              <a:t>https://www.youtube.com/watch?v=6JcKbN_GjCE</a:t>
            </a:r>
            <a:endParaRPr sz="3500">
              <a:latin typeface="PT Sans"/>
              <a:ea typeface="PT Sans"/>
              <a:cs typeface="PT Sans"/>
              <a:sym typeface="PT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2911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Wrap Up:</a:t>
            </a:r>
            <a:endParaRPr b="1" sz="2800">
              <a:solidFill>
                <a:srgbClr val="931A25"/>
              </a:solidFill>
              <a:latin typeface="PT Sans"/>
              <a:ea typeface="PT Sans"/>
              <a:cs typeface="PT Sans"/>
              <a:sym typeface="PT Sans"/>
            </a:endParaRPr>
          </a:p>
        </p:txBody>
      </p:sp>
      <p:sp>
        <p:nvSpPr>
          <p:cNvPr id="170" name="Google Shape;170;p29"/>
          <p:cNvSpPr txBox="1"/>
          <p:nvPr>
            <p:ph idx="1" type="body"/>
          </p:nvPr>
        </p:nvSpPr>
        <p:spPr>
          <a:xfrm>
            <a:off x="908150" y="1350100"/>
            <a:ext cx="7298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latin typeface="PT Sans"/>
                <a:ea typeface="PT Sans"/>
                <a:cs typeface="PT Sans"/>
                <a:sym typeface="PT Sans"/>
              </a:rPr>
              <a:t>How can telling our own stories help combat </a:t>
            </a:r>
            <a:endParaRPr sz="2200">
              <a:latin typeface="PT Sans"/>
              <a:ea typeface="PT Sans"/>
              <a:cs typeface="PT Sans"/>
              <a:sym typeface="PT Sans"/>
            </a:endParaRPr>
          </a:p>
          <a:p>
            <a:pPr indent="0" lvl="0" marL="0" rtl="0" algn="ctr">
              <a:spcBef>
                <a:spcPts val="0"/>
              </a:spcBef>
              <a:spcAft>
                <a:spcPts val="0"/>
              </a:spcAft>
              <a:buClr>
                <a:schemeClr val="dk1"/>
              </a:buClr>
              <a:buSzPts val="1100"/>
              <a:buFont typeface="Arial"/>
              <a:buNone/>
            </a:pPr>
            <a:r>
              <a:rPr b="1" lang="en" sz="2200">
                <a:latin typeface="PT Sans"/>
                <a:ea typeface="PT Sans"/>
                <a:cs typeface="PT Sans"/>
                <a:sym typeface="PT Sans"/>
              </a:rPr>
              <a:t>cultural erasure</a:t>
            </a:r>
            <a:r>
              <a:rPr lang="en" sz="2200">
                <a:latin typeface="PT Sans"/>
                <a:ea typeface="PT Sans"/>
                <a:cs typeface="PT Sans"/>
                <a:sym typeface="PT Sans"/>
              </a:rPr>
              <a:t>?</a:t>
            </a:r>
            <a:endParaRPr sz="2200">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2200">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2200">
              <a:latin typeface="PT Sans"/>
              <a:ea typeface="PT Sans"/>
              <a:cs typeface="PT Sans"/>
              <a:sym typeface="P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1476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Standards and Takeaways</a:t>
            </a:r>
            <a:endParaRPr b="1" sz="2200">
              <a:solidFill>
                <a:srgbClr val="931A25"/>
              </a:solidFill>
              <a:latin typeface="PT Sans"/>
              <a:ea typeface="PT Sans"/>
              <a:cs typeface="PT Sans"/>
              <a:sym typeface="PT Sans"/>
            </a:endParaRPr>
          </a:p>
        </p:txBody>
      </p:sp>
      <p:sp>
        <p:nvSpPr>
          <p:cNvPr id="176" name="Google Shape;176;p30"/>
          <p:cNvSpPr txBox="1"/>
          <p:nvPr>
            <p:ph idx="1" type="body"/>
          </p:nvPr>
        </p:nvSpPr>
        <p:spPr>
          <a:xfrm>
            <a:off x="311700" y="1521125"/>
            <a:ext cx="3999900" cy="291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PT Sans"/>
                <a:ea typeface="PT Sans"/>
                <a:cs typeface="PT Sans"/>
                <a:sym typeface="PT Sans"/>
              </a:rPr>
              <a:t>Common Core:</a:t>
            </a:r>
            <a:endParaRPr b="1" sz="1200">
              <a:latin typeface="PT Sans"/>
              <a:ea typeface="PT Sans"/>
              <a:cs typeface="PT Sans"/>
              <a:sym typeface="PT Sans"/>
            </a:endParaRPr>
          </a:p>
          <a:p>
            <a:pPr indent="0" lvl="0" marL="0" rtl="0" algn="l">
              <a:lnSpc>
                <a:spcPct val="115000"/>
              </a:lnSpc>
              <a:spcBef>
                <a:spcPts val="0"/>
              </a:spcBef>
              <a:spcAft>
                <a:spcPts val="0"/>
              </a:spcAft>
              <a:buNone/>
            </a:pPr>
            <a:r>
              <a:t/>
            </a:r>
            <a:endParaRPr b="1" sz="1200">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3">
                  <a:extLst>
                    <a:ext uri="{A12FA001-AC4F-418D-AE19-62706E023703}">
                      <ahyp:hlinkClr val="tx"/>
                    </a:ext>
                  </a:extLst>
                </a:hlinkClick>
              </a:rPr>
              <a:t>CCSS.ELA-LITERACY.RI.9-10.7</a:t>
            </a:r>
            <a:endParaRPr b="1" sz="12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rgbClr val="202020"/>
                </a:solidFill>
                <a:latin typeface="PT Sans"/>
                <a:ea typeface="PT Sans"/>
                <a:cs typeface="PT Sans"/>
                <a:sym typeface="PT Sans"/>
              </a:rPr>
              <a:t>Analyze various accounts of a subject told in different mediums (e.g., a person's life story in both print and multimedia), determining which details are emphasized in each account.</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4">
                  <a:extLst>
                    <a:ext uri="{A12FA001-AC4F-418D-AE19-62706E023703}">
                      <ahyp:hlinkClr val="tx"/>
                    </a:ext>
                  </a:extLst>
                </a:hlinkClick>
              </a:rPr>
              <a:t>CCSS.ELA-LITERACY.RH.9-10.6</a:t>
            </a:r>
            <a:endParaRPr b="1" sz="12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rgbClr val="202020"/>
                </a:solidFill>
                <a:latin typeface="PT Sans"/>
                <a:ea typeface="PT Sans"/>
                <a:cs typeface="PT Sans"/>
                <a:sym typeface="PT Sans"/>
              </a:rPr>
              <a:t>Compare the point of view of two or more authors for how they treat the same or similar topics, including which details they include and emphasize in their respective accounts.</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b="1" sz="1200">
              <a:latin typeface="PT Sans"/>
              <a:ea typeface="PT Sans"/>
              <a:cs typeface="PT Sans"/>
              <a:sym typeface="PT Sans"/>
            </a:endParaRPr>
          </a:p>
        </p:txBody>
      </p:sp>
      <p:sp>
        <p:nvSpPr>
          <p:cNvPr id="177" name="Google Shape;177;p30"/>
          <p:cNvSpPr txBox="1"/>
          <p:nvPr>
            <p:ph idx="2" type="body"/>
          </p:nvPr>
        </p:nvSpPr>
        <p:spPr>
          <a:xfrm>
            <a:off x="4311600" y="1590425"/>
            <a:ext cx="4707600" cy="2844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000">
                <a:latin typeface="PT Sans"/>
                <a:ea typeface="PT Sans"/>
                <a:cs typeface="PT Sans"/>
                <a:sym typeface="PT Sans"/>
              </a:rPr>
              <a:t>Seven Essential Understandings:</a:t>
            </a:r>
            <a:endParaRPr b="1" sz="1000">
              <a:latin typeface="PT Sans"/>
              <a:ea typeface="PT Sans"/>
              <a:cs typeface="PT Sans"/>
              <a:sym typeface="PT Sans"/>
            </a:endParaRPr>
          </a:p>
          <a:p>
            <a:pPr indent="0" lvl="0" marL="0" rtl="0" algn="l">
              <a:lnSpc>
                <a:spcPct val="115000"/>
              </a:lnSpc>
              <a:spcBef>
                <a:spcPts val="0"/>
              </a:spcBef>
              <a:spcAft>
                <a:spcPts val="0"/>
              </a:spcAft>
              <a:buNone/>
            </a:pPr>
            <a:r>
              <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PT Sans"/>
                <a:ea typeface="PT Sans"/>
                <a:cs typeface="PT Sans"/>
                <a:sym typeface="PT Sans"/>
              </a:rPr>
              <a:t>Essential Understanding 5</a:t>
            </a:r>
            <a:r>
              <a:rPr lang="en" sz="1000">
                <a:solidFill>
                  <a:schemeClr val="dk1"/>
                </a:solidFill>
                <a:latin typeface="PT Sans"/>
                <a:ea typeface="PT Sans"/>
                <a:cs typeface="PT Sans"/>
                <a:sym typeface="PT Sans"/>
              </a:rPr>
              <a:t> - There were many federal policies put into place throughout American history that have affected Indian people and still shape who they are today. Many of these policies conflicted with one another. Much of Indian history can be related through several major federal policy periods: Colonization/Colonial Period 1492 – 1800s; Treaty Period 1789 – 1871; Assimilation Period - Allotment and Boarding School 1879 – 1934; Tribal Reorganization Period 1934 – 1958; Termination and Relocation Period 1953 – 1971; Self-determination Period 1968 – Present. </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000">
                <a:solidFill>
                  <a:schemeClr val="dk1"/>
                </a:solidFill>
                <a:latin typeface="PT Sans"/>
                <a:ea typeface="PT Sans"/>
                <a:cs typeface="PT Sans"/>
                <a:sym typeface="PT Sans"/>
              </a:rPr>
              <a:t>Essential Understanding 6 </a:t>
            </a:r>
            <a:r>
              <a:rPr lang="en" sz="1000">
                <a:solidFill>
                  <a:schemeClr val="dk1"/>
                </a:solidFill>
                <a:latin typeface="PT Sans"/>
                <a:ea typeface="PT Sans"/>
                <a:cs typeface="PT Sans"/>
                <a:sym typeface="PT Sans"/>
              </a:rPr>
              <a:t>- History is a story most often related through the subjective experience of the teller. With the inclusion of more and varied voices, histories are being rediscovered and revised. History told from an Indian perspective frequently conflicts with the stories mainstream historians tell. </a:t>
            </a:r>
            <a:endParaRPr sz="10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p:txBody>
      </p:sp>
      <p:sp>
        <p:nvSpPr>
          <p:cNvPr id="178" name="Google Shape;178;p30"/>
          <p:cNvSpPr txBox="1"/>
          <p:nvPr>
            <p:ph type="title"/>
          </p:nvPr>
        </p:nvSpPr>
        <p:spPr>
          <a:xfrm>
            <a:off x="311700" y="676100"/>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PT Sans"/>
                <a:ea typeface="PT Sans"/>
                <a:cs typeface="PT Sans"/>
                <a:sym typeface="PT Sans"/>
              </a:rPr>
              <a:t>Key Takeaway: Native communities are diverse, modern, geographically spread out, and political in nature. </a:t>
            </a:r>
            <a:endParaRPr b="1">
              <a:latin typeface="PT Sans"/>
              <a:ea typeface="PT Sans"/>
              <a:cs typeface="PT Sans"/>
              <a:sym typeface="PT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1514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Sources</a:t>
            </a:r>
            <a:endParaRPr b="1" sz="2800">
              <a:solidFill>
                <a:srgbClr val="931A25"/>
              </a:solidFill>
              <a:latin typeface="PT Sans"/>
              <a:ea typeface="PT Sans"/>
              <a:cs typeface="PT Sans"/>
              <a:sym typeface="PT Sans"/>
            </a:endParaRPr>
          </a:p>
        </p:txBody>
      </p:sp>
      <p:sp>
        <p:nvSpPr>
          <p:cNvPr id="184" name="Google Shape;184;p31"/>
          <p:cNvSpPr txBox="1"/>
          <p:nvPr>
            <p:ph idx="1" type="body"/>
          </p:nvPr>
        </p:nvSpPr>
        <p:spPr>
          <a:xfrm>
            <a:off x="311700" y="769600"/>
            <a:ext cx="8520600" cy="20163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Native American Almanac</a:t>
            </a:r>
            <a:endParaRPr i="1"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latin typeface="PT Sans"/>
                <a:ea typeface="PT Sans"/>
                <a:cs typeface="PT Sans"/>
                <a:sym typeface="PT Sans"/>
              </a:rPr>
              <a:t>Ishi in Two Worlds, </a:t>
            </a:r>
            <a:r>
              <a:rPr lang="en" sz="1200">
                <a:solidFill>
                  <a:schemeClr val="dk1"/>
                </a:solidFill>
                <a:latin typeface="PT Sans"/>
                <a:ea typeface="PT Sans"/>
                <a:cs typeface="PT Sans"/>
                <a:sym typeface="PT Sans"/>
              </a:rPr>
              <a:t>Theodora Kroeber</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UCR: Center for Bibliographical Studies and Research</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Sausalito News, Volume 32, Number 14, April 1916, Edition 02</a:t>
            </a:r>
            <a:endParaRPr sz="1200">
              <a:solidFill>
                <a:schemeClr val="dk1"/>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Chico Record, </a:t>
            </a:r>
            <a:r>
              <a:rPr lang="en" sz="1200">
                <a:solidFill>
                  <a:schemeClr val="dk1"/>
                </a:solidFill>
                <a:latin typeface="PT Sans"/>
                <a:ea typeface="PT Sans"/>
                <a:cs typeface="PT Sans"/>
                <a:sym typeface="PT Sans"/>
              </a:rPr>
              <a:t>Number</a:t>
            </a:r>
            <a:r>
              <a:rPr lang="en" sz="1200">
                <a:solidFill>
                  <a:schemeClr val="dk1"/>
                </a:solidFill>
                <a:latin typeface="PT Sans"/>
                <a:ea typeface="PT Sans"/>
                <a:cs typeface="PT Sans"/>
                <a:sym typeface="PT Sans"/>
              </a:rPr>
              <a:t> 118, 19 May 1914</a:t>
            </a:r>
            <a:endParaRPr sz="12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CIMCC Exhibit: </a:t>
            </a:r>
            <a:r>
              <a:rPr lang="en" sz="1200" u="sng">
                <a:solidFill>
                  <a:srgbClr val="1155CC"/>
                </a:solidFill>
                <a:latin typeface="PT Sans"/>
                <a:ea typeface="PT Sans"/>
                <a:cs typeface="PT Sans"/>
                <a:sym typeface="PT Sans"/>
                <a:hlinkClick r:id="rId3">
                  <a:extLst>
                    <a:ext uri="{A12FA001-AC4F-418D-AE19-62706E023703}">
                      <ahyp:hlinkClr val="tx"/>
                    </a:ext>
                  </a:extLst>
                </a:hlinkClick>
              </a:rPr>
              <a:t>http://cimcc.org/education-center/audio-visual-materials/</a:t>
            </a:r>
            <a:endParaRPr sz="12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Ted Talk: </a:t>
            </a:r>
            <a:r>
              <a:rPr lang="en" sz="1200" u="sng">
                <a:solidFill>
                  <a:schemeClr val="hlink"/>
                </a:solidFill>
                <a:latin typeface="PT Sans"/>
                <a:ea typeface="PT Sans"/>
                <a:cs typeface="PT Sans"/>
                <a:sym typeface="PT Sans"/>
                <a:hlinkClick r:id="rId4"/>
              </a:rPr>
              <a:t>https://www.youtube.com/watch?v=6JcKbN_GjCE</a:t>
            </a:r>
            <a:endParaRPr sz="12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en" sz="1200">
                <a:solidFill>
                  <a:schemeClr val="dk1"/>
                </a:solidFill>
                <a:latin typeface="PT Sans"/>
                <a:ea typeface="PT Sans"/>
                <a:cs typeface="PT Sans"/>
                <a:sym typeface="PT Sans"/>
              </a:rPr>
              <a:t>Calisphere.org- Photo Archives</a:t>
            </a:r>
            <a:endParaRPr sz="1200">
              <a:solidFill>
                <a:schemeClr val="dk1"/>
              </a:solidFill>
              <a:latin typeface="PT Sans"/>
              <a:ea typeface="PT Sans"/>
              <a:cs typeface="PT Sans"/>
              <a:sym typeface="PT Sans"/>
            </a:endParaRPr>
          </a:p>
          <a:p>
            <a:pPr indent="0" lvl="0" marL="0" rtl="0" algn="l">
              <a:spcBef>
                <a:spcPts val="0"/>
              </a:spcBef>
              <a:spcAft>
                <a:spcPts val="0"/>
              </a:spcAft>
              <a:buNone/>
            </a:pPr>
            <a:r>
              <a:t/>
            </a:r>
            <a:endParaRPr>
              <a:latin typeface="PT Sans"/>
              <a:ea typeface="PT Sans"/>
              <a:cs typeface="PT Sans"/>
              <a:sym typeface="PT Sans"/>
            </a:endParaRPr>
          </a:p>
        </p:txBody>
      </p:sp>
      <p:pic>
        <p:nvPicPr>
          <p:cNvPr id="185" name="Google Shape;185;p31"/>
          <p:cNvPicPr preferRelativeResize="0"/>
          <p:nvPr/>
        </p:nvPicPr>
        <p:blipFill>
          <a:blip r:embed="rId5">
            <a:alphaModFix/>
          </a:blip>
          <a:stretch>
            <a:fillRect/>
          </a:stretch>
        </p:blipFill>
        <p:spPr>
          <a:xfrm>
            <a:off x="5849825" y="4273050"/>
            <a:ext cx="1486625" cy="674925"/>
          </a:xfrm>
          <a:prstGeom prst="rect">
            <a:avLst/>
          </a:prstGeom>
          <a:noFill/>
          <a:ln>
            <a:noFill/>
          </a:ln>
        </p:spPr>
      </p:pic>
      <p:sp>
        <p:nvSpPr>
          <p:cNvPr id="186" name="Google Shape;186;p31"/>
          <p:cNvSpPr txBox="1"/>
          <p:nvPr/>
        </p:nvSpPr>
        <p:spPr>
          <a:xfrm>
            <a:off x="1117975" y="4592075"/>
            <a:ext cx="468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PT Sans"/>
                <a:ea typeface="PT Sans"/>
                <a:cs typeface="PT Sans"/>
                <a:sym typeface="PT Sans"/>
              </a:rPr>
              <a:t>A Redbud Resource Group and CIMCC Collaboration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273050"/>
            <a:ext cx="8520600" cy="168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931A25"/>
                </a:solidFill>
                <a:latin typeface="PT Sans"/>
                <a:ea typeface="PT Sans"/>
                <a:cs typeface="PT Sans"/>
                <a:sym typeface="PT Sans"/>
              </a:rPr>
              <a:t>Lesson 3: Historical Case Study: Ishi</a:t>
            </a:r>
            <a:endParaRPr sz="2800">
              <a:solidFill>
                <a:srgbClr val="931A25"/>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13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Vocabulary</a:t>
            </a:r>
            <a:endParaRPr b="1" sz="2800">
              <a:solidFill>
                <a:srgbClr val="931A25"/>
              </a:solidFill>
              <a:latin typeface="PT Sans"/>
              <a:ea typeface="PT Sans"/>
              <a:cs typeface="PT Sans"/>
              <a:sym typeface="PT Sans"/>
            </a:endParaRPr>
          </a:p>
        </p:txBody>
      </p:sp>
      <p:sp>
        <p:nvSpPr>
          <p:cNvPr id="69" name="Google Shape;69;p15"/>
          <p:cNvSpPr txBox="1"/>
          <p:nvPr>
            <p:ph idx="1" type="body"/>
          </p:nvPr>
        </p:nvSpPr>
        <p:spPr>
          <a:xfrm>
            <a:off x="930900" y="1076275"/>
            <a:ext cx="72822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 sz="1600">
                <a:solidFill>
                  <a:srgbClr val="282828"/>
                </a:solidFill>
                <a:latin typeface="PT Sans"/>
                <a:ea typeface="PT Sans"/>
                <a:cs typeface="PT Sans"/>
                <a:sym typeface="PT Sans"/>
              </a:rPr>
              <a:t>charged</a:t>
            </a:r>
            <a:r>
              <a:rPr lang="en" sz="1600">
                <a:solidFill>
                  <a:srgbClr val="282828"/>
                </a:solidFill>
                <a:latin typeface="PT Sans"/>
                <a:ea typeface="PT Sans"/>
                <a:cs typeface="PT Sans"/>
                <a:sym typeface="PT Sans"/>
              </a:rPr>
              <a:t>-filled with excitement, tension or emotion</a:t>
            </a:r>
            <a:endParaRPr sz="1600">
              <a:solidFill>
                <a:srgbClr val="282828"/>
              </a:solidFill>
              <a:latin typeface="PT Sans"/>
              <a:ea typeface="PT Sans"/>
              <a:cs typeface="PT Sans"/>
              <a:sym typeface="PT Sans"/>
            </a:endParaRPr>
          </a:p>
          <a:p>
            <a:pPr indent="0" lvl="0" marL="0" rtl="0" algn="l">
              <a:lnSpc>
                <a:spcPct val="115000"/>
              </a:lnSpc>
              <a:spcBef>
                <a:spcPts val="1400"/>
              </a:spcBef>
              <a:spcAft>
                <a:spcPts val="0"/>
              </a:spcAft>
              <a:buNone/>
            </a:pPr>
            <a:r>
              <a:rPr b="1" lang="en" sz="1600">
                <a:solidFill>
                  <a:srgbClr val="282828"/>
                </a:solidFill>
                <a:latin typeface="PT Sans"/>
                <a:ea typeface="PT Sans"/>
                <a:cs typeface="PT Sans"/>
                <a:sym typeface="PT Sans"/>
              </a:rPr>
              <a:t>tone</a:t>
            </a:r>
            <a:r>
              <a:rPr lang="en" sz="1600">
                <a:solidFill>
                  <a:srgbClr val="282828"/>
                </a:solidFill>
                <a:latin typeface="PT Sans"/>
                <a:ea typeface="PT Sans"/>
                <a:cs typeface="PT Sans"/>
                <a:sym typeface="PT Sans"/>
              </a:rPr>
              <a:t>-the general attitude communicated in a piece of writing</a:t>
            </a:r>
            <a:endParaRPr sz="1600">
              <a:solidFill>
                <a:srgbClr val="282828"/>
              </a:solidFill>
              <a:latin typeface="PT Sans"/>
              <a:ea typeface="PT Sans"/>
              <a:cs typeface="PT Sans"/>
              <a:sym typeface="PT Sans"/>
            </a:endParaRPr>
          </a:p>
          <a:p>
            <a:pPr indent="0" lvl="0" marL="0" rtl="0" algn="l">
              <a:lnSpc>
                <a:spcPct val="115000"/>
              </a:lnSpc>
              <a:spcBef>
                <a:spcPts val="1400"/>
              </a:spcBef>
              <a:spcAft>
                <a:spcPts val="0"/>
              </a:spcAft>
              <a:buNone/>
            </a:pPr>
            <a:r>
              <a:rPr b="1" lang="en" sz="1600">
                <a:solidFill>
                  <a:srgbClr val="282828"/>
                </a:solidFill>
                <a:latin typeface="PT Sans"/>
                <a:ea typeface="PT Sans"/>
                <a:cs typeface="PT Sans"/>
                <a:sym typeface="PT Sans"/>
              </a:rPr>
              <a:t>bias</a:t>
            </a:r>
            <a:r>
              <a:rPr lang="en" sz="1600">
                <a:solidFill>
                  <a:srgbClr val="282828"/>
                </a:solidFill>
                <a:latin typeface="PT Sans"/>
                <a:ea typeface="PT Sans"/>
                <a:cs typeface="PT Sans"/>
                <a:sym typeface="PT Sans"/>
              </a:rPr>
              <a:t>-prejudice; favoring one person or point of view more than others</a:t>
            </a:r>
            <a:endParaRPr sz="1600">
              <a:solidFill>
                <a:srgbClr val="282828"/>
              </a:solidFill>
              <a:latin typeface="PT Sans"/>
              <a:ea typeface="PT Sans"/>
              <a:cs typeface="PT Sans"/>
              <a:sym typeface="PT Sans"/>
            </a:endParaRPr>
          </a:p>
          <a:p>
            <a:pPr indent="0" lvl="0" marL="0" rtl="0" algn="l">
              <a:lnSpc>
                <a:spcPct val="115000"/>
              </a:lnSpc>
              <a:spcBef>
                <a:spcPts val="1400"/>
              </a:spcBef>
              <a:spcAft>
                <a:spcPts val="0"/>
              </a:spcAft>
              <a:buNone/>
            </a:pPr>
            <a:r>
              <a:rPr b="1" lang="en" sz="1600">
                <a:solidFill>
                  <a:srgbClr val="282828"/>
                </a:solidFill>
                <a:latin typeface="PT Sans"/>
                <a:ea typeface="PT Sans"/>
                <a:cs typeface="PT Sans"/>
                <a:sym typeface="PT Sans"/>
              </a:rPr>
              <a:t>point of view</a:t>
            </a:r>
            <a:r>
              <a:rPr lang="en" sz="1600">
                <a:solidFill>
                  <a:srgbClr val="282828"/>
                </a:solidFill>
                <a:latin typeface="PT Sans"/>
                <a:ea typeface="PT Sans"/>
                <a:cs typeface="PT Sans"/>
                <a:sym typeface="PT Sans"/>
              </a:rPr>
              <a:t>- a particular way of considering a matter; the position from which an event or topic is observed</a:t>
            </a:r>
            <a:endParaRPr sz="1600">
              <a:solidFill>
                <a:srgbClr val="282828"/>
              </a:solidFill>
              <a:latin typeface="PT Sans"/>
              <a:ea typeface="PT Sans"/>
              <a:cs typeface="PT Sans"/>
              <a:sym typeface="PT Sans"/>
            </a:endParaRPr>
          </a:p>
          <a:p>
            <a:pPr indent="0" lvl="0" marL="0" rtl="0" algn="l">
              <a:lnSpc>
                <a:spcPct val="115000"/>
              </a:lnSpc>
              <a:spcBef>
                <a:spcPts val="1400"/>
              </a:spcBef>
              <a:spcAft>
                <a:spcPts val="0"/>
              </a:spcAft>
              <a:buNone/>
            </a:pPr>
            <a:r>
              <a:rPr b="1" lang="en" sz="1600">
                <a:solidFill>
                  <a:srgbClr val="282828"/>
                </a:solidFill>
                <a:latin typeface="PT Sans"/>
                <a:ea typeface="PT Sans"/>
                <a:cs typeface="PT Sans"/>
                <a:sym typeface="PT Sans"/>
              </a:rPr>
              <a:t>implicit</a:t>
            </a:r>
            <a:r>
              <a:rPr lang="en" sz="1600">
                <a:solidFill>
                  <a:srgbClr val="282828"/>
                </a:solidFill>
                <a:latin typeface="PT Sans"/>
                <a:ea typeface="PT Sans"/>
                <a:cs typeface="PT Sans"/>
                <a:sym typeface="PT Sans"/>
              </a:rPr>
              <a:t>-suggested or assumed but not obvious or explicitly stated</a:t>
            </a:r>
            <a:endParaRPr sz="1600">
              <a:solidFill>
                <a:srgbClr val="282828"/>
              </a:solidFill>
              <a:latin typeface="PT Sans"/>
              <a:ea typeface="PT Sans"/>
              <a:cs typeface="PT Sans"/>
              <a:sym typeface="PT Sans"/>
            </a:endParaRPr>
          </a:p>
          <a:p>
            <a:pPr indent="0" lvl="0" marL="0" rtl="0" algn="l">
              <a:spcBef>
                <a:spcPts val="1400"/>
              </a:spcBef>
              <a:spcAft>
                <a:spcPts val="0"/>
              </a:spcAft>
              <a:buClr>
                <a:schemeClr val="dk1"/>
              </a:buClr>
              <a:buSzPts val="1100"/>
              <a:buFont typeface="Arial"/>
              <a:buNone/>
            </a:pPr>
            <a:r>
              <a:rPr b="1" lang="en" sz="1600">
                <a:solidFill>
                  <a:srgbClr val="282828"/>
                </a:solidFill>
                <a:latin typeface="PT Sans"/>
                <a:ea typeface="PT Sans"/>
                <a:cs typeface="PT Sans"/>
                <a:sym typeface="PT Sans"/>
              </a:rPr>
              <a:t>anthropology- </a:t>
            </a:r>
            <a:r>
              <a:rPr lang="en" sz="1600">
                <a:solidFill>
                  <a:srgbClr val="282828"/>
                </a:solidFill>
                <a:latin typeface="PT Sans"/>
                <a:ea typeface="PT Sans"/>
                <a:cs typeface="PT Sans"/>
                <a:sym typeface="PT Sans"/>
              </a:rPr>
              <a:t>the academic study of cultures and their development over time</a:t>
            </a:r>
            <a:endParaRPr sz="1600">
              <a:solidFill>
                <a:srgbClr val="282828"/>
              </a:solidFill>
              <a:latin typeface="PT Sans"/>
              <a:ea typeface="PT Sans"/>
              <a:cs typeface="PT Sans"/>
              <a:sym typeface="PT Sans"/>
            </a:endParaRPr>
          </a:p>
          <a:p>
            <a:pPr indent="0" lvl="0" marL="0" rtl="0" algn="l">
              <a:lnSpc>
                <a:spcPct val="115000"/>
              </a:lnSpc>
              <a:spcBef>
                <a:spcPts val="1400"/>
              </a:spcBef>
              <a:spcAft>
                <a:spcPts val="1100"/>
              </a:spcAft>
              <a:buNone/>
            </a:pPr>
            <a:r>
              <a:rPr i="1" lang="en">
                <a:solidFill>
                  <a:schemeClr val="dk1"/>
                </a:solidFill>
                <a:latin typeface="PT Sans"/>
                <a:ea typeface="PT Sans"/>
                <a:cs typeface="PT Sans"/>
                <a:sym typeface="PT Sans"/>
              </a:rPr>
              <a:t>sources: Google Dictionary, dictionary.com, en.oxforddictionaries.com</a:t>
            </a:r>
            <a:endParaRPr>
              <a:solidFill>
                <a:schemeClr val="dk1"/>
              </a:solidFill>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392550"/>
            <a:ext cx="8520600" cy="256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Warm Up: </a:t>
            </a:r>
            <a:endParaRPr b="1" sz="2200">
              <a:solidFill>
                <a:srgbClr val="931A25"/>
              </a:solidFill>
              <a:latin typeface="PT Sans"/>
              <a:ea typeface="PT Sans"/>
              <a:cs typeface="PT Sans"/>
              <a:sym typeface="PT Sans"/>
            </a:endParaRPr>
          </a:p>
          <a:p>
            <a:pPr indent="0" lvl="0" marL="0" rtl="0" algn="ctr">
              <a:spcBef>
                <a:spcPts val="0"/>
              </a:spcBef>
              <a:spcAft>
                <a:spcPts val="0"/>
              </a:spcAft>
              <a:buNone/>
            </a:pPr>
            <a:r>
              <a:t/>
            </a:r>
            <a:endParaRPr sz="3000">
              <a:latin typeface="PT Sans"/>
              <a:ea typeface="PT Sans"/>
              <a:cs typeface="PT Sans"/>
              <a:sym typeface="PT Sans"/>
            </a:endParaRPr>
          </a:p>
          <a:p>
            <a:pPr indent="0" lvl="0" marL="0" rtl="0" algn="ctr">
              <a:spcBef>
                <a:spcPts val="0"/>
              </a:spcBef>
              <a:spcAft>
                <a:spcPts val="0"/>
              </a:spcAft>
              <a:buNone/>
            </a:pPr>
            <a:r>
              <a:t/>
            </a:r>
            <a:endParaRPr sz="3000">
              <a:latin typeface="Montserrat"/>
              <a:ea typeface="Montserrat"/>
              <a:cs typeface="Montserrat"/>
              <a:sym typeface="Montserrat"/>
            </a:endParaRPr>
          </a:p>
        </p:txBody>
      </p:sp>
      <p:sp>
        <p:nvSpPr>
          <p:cNvPr id="75" name="Google Shape;75;p16"/>
          <p:cNvSpPr txBox="1"/>
          <p:nvPr>
            <p:ph idx="1" type="body"/>
          </p:nvPr>
        </p:nvSpPr>
        <p:spPr>
          <a:xfrm>
            <a:off x="901200" y="1381075"/>
            <a:ext cx="734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What does the word “civilization” mean? What does it mean to be civilized?</a:t>
            </a:r>
            <a:endParaRPr sz="1600">
              <a:solidFill>
                <a:schemeClr val="dk1"/>
              </a:solidFill>
              <a:latin typeface="Times New Roman"/>
              <a:ea typeface="Times New Roman"/>
              <a:cs typeface="Times New Roman"/>
              <a:sym typeface="Times New Roman"/>
            </a:endParaRPr>
          </a:p>
          <a:p>
            <a:pPr indent="0" lvl="0" marL="0" rtl="0" algn="l">
              <a:lnSpc>
                <a:spcPct val="107916"/>
              </a:lnSpc>
              <a:spcBef>
                <a:spcPts val="0"/>
              </a:spcBef>
              <a:spcAft>
                <a:spcPts val="0"/>
              </a:spcAft>
              <a:buClr>
                <a:schemeClr val="dk1"/>
              </a:buClr>
              <a:buSzPts val="1100"/>
              <a:buFont typeface="Arial"/>
              <a:buNone/>
            </a:pPr>
            <a:r>
              <a:t/>
            </a:r>
            <a:endParaRPr sz="1600">
              <a:solidFill>
                <a:schemeClr val="dk1"/>
              </a:solidFill>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 sz="1600">
                <a:solidFill>
                  <a:schemeClr val="dk1"/>
                </a:solidFill>
                <a:latin typeface="PT Sans"/>
                <a:ea typeface="PT Sans"/>
                <a:cs typeface="PT Sans"/>
                <a:sym typeface="PT Sans"/>
              </a:rPr>
              <a:t>Is there only one way to be civilized?</a:t>
            </a:r>
            <a:endParaRPr sz="1600">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What is Erasure?</a:t>
            </a:r>
            <a:endParaRPr b="1" sz="2800">
              <a:solidFill>
                <a:srgbClr val="931A25"/>
              </a:solidFill>
              <a:latin typeface="PT Sans"/>
              <a:ea typeface="PT Sans"/>
              <a:cs typeface="PT Sans"/>
              <a:sym typeface="PT Sans"/>
            </a:endParaRPr>
          </a:p>
        </p:txBody>
      </p:sp>
      <p:sp>
        <p:nvSpPr>
          <p:cNvPr id="81" name="Google Shape;81;p17"/>
          <p:cNvSpPr txBox="1"/>
          <p:nvPr>
            <p:ph idx="1" type="body"/>
          </p:nvPr>
        </p:nvSpPr>
        <p:spPr>
          <a:xfrm>
            <a:off x="865225" y="1152475"/>
            <a:ext cx="68877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T Sans"/>
              <a:ea typeface="PT Sans"/>
              <a:cs typeface="PT Sans"/>
              <a:sym typeface="PT Sans"/>
            </a:endParaRPr>
          </a:p>
          <a:p>
            <a:pPr indent="0" lvl="0" marL="0" rtl="0" algn="ctr">
              <a:spcBef>
                <a:spcPts val="0"/>
              </a:spcBef>
              <a:spcAft>
                <a:spcPts val="0"/>
              </a:spcAft>
              <a:buNone/>
            </a:pPr>
            <a:r>
              <a:rPr b="1" lang="en" sz="1800">
                <a:latin typeface="PT Sans"/>
                <a:ea typeface="PT Sans"/>
                <a:cs typeface="PT Sans"/>
                <a:sym typeface="PT Sans"/>
              </a:rPr>
              <a:t>Erasure</a:t>
            </a:r>
            <a:r>
              <a:rPr lang="en" sz="1800">
                <a:latin typeface="PT Sans"/>
                <a:ea typeface="PT Sans"/>
                <a:cs typeface="PT Sans"/>
                <a:sym typeface="PT Sans"/>
              </a:rPr>
              <a:t> is the act of removing something from a place. </a:t>
            </a:r>
            <a:endParaRPr sz="1800">
              <a:latin typeface="PT Sans"/>
              <a:ea typeface="PT Sans"/>
              <a:cs typeface="PT Sans"/>
              <a:sym typeface="PT Sans"/>
            </a:endParaRPr>
          </a:p>
          <a:p>
            <a:pPr indent="0" lvl="0" marL="0" rtl="0" algn="ctr">
              <a:spcBef>
                <a:spcPts val="0"/>
              </a:spcBef>
              <a:spcAft>
                <a:spcPts val="0"/>
              </a:spcAft>
              <a:buNone/>
            </a:pPr>
            <a:r>
              <a:t/>
            </a:r>
            <a:endParaRPr sz="1800">
              <a:latin typeface="PT Sans"/>
              <a:ea typeface="PT Sans"/>
              <a:cs typeface="PT Sans"/>
              <a:sym typeface="PT Sans"/>
            </a:endParaRPr>
          </a:p>
          <a:p>
            <a:pPr indent="0" lvl="0" marL="0" rtl="0" algn="ctr">
              <a:spcBef>
                <a:spcPts val="0"/>
              </a:spcBef>
              <a:spcAft>
                <a:spcPts val="0"/>
              </a:spcAft>
              <a:buNone/>
            </a:pPr>
            <a:r>
              <a:rPr b="1" lang="en" sz="1800">
                <a:latin typeface="PT Sans"/>
                <a:ea typeface="PT Sans"/>
                <a:cs typeface="PT Sans"/>
                <a:sym typeface="PT Sans"/>
              </a:rPr>
              <a:t>Cultural erasure </a:t>
            </a:r>
            <a:r>
              <a:rPr lang="en" sz="1800">
                <a:latin typeface="PT Sans"/>
                <a:ea typeface="PT Sans"/>
                <a:cs typeface="PT Sans"/>
                <a:sym typeface="PT Sans"/>
              </a:rPr>
              <a:t>is when an entire community’s existence, culture, values, and voice, are absent or not recognized by the general public.</a:t>
            </a:r>
            <a:endParaRPr sz="18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926850" y="1475400"/>
            <a:ext cx="7290300" cy="219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PT Sans"/>
                <a:ea typeface="PT Sans"/>
                <a:cs typeface="PT Sans"/>
                <a:sym typeface="PT Sans"/>
              </a:rPr>
              <a:t>Cultural erasure can also happen when people from an outside culture misunderstands or </a:t>
            </a:r>
            <a:endParaRPr sz="2200">
              <a:latin typeface="PT Sans"/>
              <a:ea typeface="PT Sans"/>
              <a:cs typeface="PT Sans"/>
              <a:sym typeface="PT Sans"/>
            </a:endParaRPr>
          </a:p>
          <a:p>
            <a:pPr indent="0" lvl="0" marL="0" rtl="0" algn="ctr">
              <a:spcBef>
                <a:spcPts val="0"/>
              </a:spcBef>
              <a:spcAft>
                <a:spcPts val="0"/>
              </a:spcAft>
              <a:buNone/>
            </a:pPr>
            <a:r>
              <a:rPr lang="en" sz="2200">
                <a:latin typeface="PT Sans"/>
                <a:ea typeface="PT Sans"/>
                <a:cs typeface="PT Sans"/>
                <a:sym typeface="PT Sans"/>
              </a:rPr>
              <a:t>mischaracterizes another. </a:t>
            </a:r>
            <a:endParaRPr sz="22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1706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Cultural Erasure: Ishi</a:t>
            </a:r>
            <a:endParaRPr b="1" sz="2800">
              <a:solidFill>
                <a:srgbClr val="931A25"/>
              </a:solidFill>
              <a:latin typeface="PT Sans"/>
              <a:ea typeface="PT Sans"/>
              <a:cs typeface="PT Sans"/>
              <a:sym typeface="PT Sans"/>
            </a:endParaRPr>
          </a:p>
        </p:txBody>
      </p:sp>
      <p:sp>
        <p:nvSpPr>
          <p:cNvPr id="92" name="Google Shape;92;p19"/>
          <p:cNvSpPr txBox="1"/>
          <p:nvPr>
            <p:ph idx="1" type="body"/>
          </p:nvPr>
        </p:nvSpPr>
        <p:spPr>
          <a:xfrm>
            <a:off x="4834375" y="1252350"/>
            <a:ext cx="3665700" cy="26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latin typeface="PT Sans"/>
                <a:ea typeface="PT Sans"/>
                <a:cs typeface="PT Sans"/>
                <a:sym typeface="PT Sans"/>
              </a:rPr>
              <a:t>Directions: </a:t>
            </a:r>
            <a:endParaRPr sz="1600" u="sng">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Read pg. 3 of Ishi: A Story of Dignity and Hope</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u="sng">
                <a:latin typeface="PT Sans"/>
                <a:ea typeface="PT Sans"/>
                <a:cs typeface="PT Sans"/>
                <a:sym typeface="PT Sans"/>
              </a:rPr>
              <a:t>Questions:</a:t>
            </a:r>
            <a:endParaRPr sz="1600" u="sng">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surprised you?</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questions do you have?</a:t>
            </a:r>
            <a:endParaRPr sz="1600">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pic>
        <p:nvPicPr>
          <p:cNvPr id="93" name="Google Shape;93;p19"/>
          <p:cNvPicPr preferRelativeResize="0"/>
          <p:nvPr/>
        </p:nvPicPr>
        <p:blipFill rotWithShape="1">
          <a:blip r:embed="rId3">
            <a:alphaModFix/>
          </a:blip>
          <a:srcRect b="0" l="-3600" r="3600" t="0"/>
          <a:stretch/>
        </p:blipFill>
        <p:spPr>
          <a:xfrm>
            <a:off x="618359" y="752763"/>
            <a:ext cx="3953640" cy="41763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39750" y="1505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solidFill>
                  <a:srgbClr val="931A25"/>
                </a:solidFill>
                <a:latin typeface="PT Sans"/>
                <a:ea typeface="PT Sans"/>
                <a:cs typeface="PT Sans"/>
                <a:sym typeface="PT Sans"/>
              </a:rPr>
              <a:t>Photo timeline of Ishi</a:t>
            </a:r>
            <a:endParaRPr b="1" sz="2200">
              <a:solidFill>
                <a:srgbClr val="931A25"/>
              </a:solidFill>
              <a:latin typeface="PT Sans"/>
              <a:ea typeface="PT Sans"/>
              <a:cs typeface="PT Sans"/>
              <a:sym typeface="PT Sans"/>
            </a:endParaRPr>
          </a:p>
        </p:txBody>
      </p:sp>
      <p:sp>
        <p:nvSpPr>
          <p:cNvPr id="99" name="Google Shape;99;p20"/>
          <p:cNvSpPr txBox="1"/>
          <p:nvPr>
            <p:ph idx="1" type="body"/>
          </p:nvPr>
        </p:nvSpPr>
        <p:spPr>
          <a:xfrm>
            <a:off x="427850" y="1161075"/>
            <a:ext cx="3743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T Sans"/>
                <a:ea typeface="PT Sans"/>
                <a:cs typeface="PT Sans"/>
                <a:sym typeface="PT Sans"/>
              </a:rPr>
              <a:t>What do you notice about the series of photos?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questions do you have?</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Do you notice any signs of cultural erasure?</a:t>
            </a:r>
            <a:endParaRPr sz="1600">
              <a:latin typeface="PT Sans"/>
              <a:ea typeface="PT Sans"/>
              <a:cs typeface="PT Sans"/>
              <a:sym typeface="PT Sans"/>
            </a:endParaRPr>
          </a:p>
        </p:txBody>
      </p:sp>
      <p:pic>
        <p:nvPicPr>
          <p:cNvPr descr="Ishi at time of his capture" id="100" name="Google Shape;100;p20"/>
          <p:cNvPicPr preferRelativeResize="0"/>
          <p:nvPr/>
        </p:nvPicPr>
        <p:blipFill rotWithShape="1">
          <a:blip r:embed="rId4">
            <a:alphaModFix/>
          </a:blip>
          <a:srcRect b="26502" l="27112" r="24729" t="15543"/>
          <a:stretch/>
        </p:blipFill>
        <p:spPr>
          <a:xfrm>
            <a:off x="4743400" y="844445"/>
            <a:ext cx="2264825" cy="3589725"/>
          </a:xfrm>
          <a:prstGeom prst="rect">
            <a:avLst/>
          </a:prstGeom>
          <a:noFill/>
          <a:ln>
            <a:noFill/>
          </a:ln>
        </p:spPr>
      </p:pic>
      <p:sp>
        <p:nvSpPr>
          <p:cNvPr id="101" name="Google Shape;101;p20"/>
          <p:cNvSpPr txBox="1"/>
          <p:nvPr/>
        </p:nvSpPr>
        <p:spPr>
          <a:xfrm>
            <a:off x="4743425" y="4486650"/>
            <a:ext cx="22647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PT Sans"/>
                <a:ea typeface="PT Sans"/>
                <a:cs typeface="PT Sans"/>
                <a:sym typeface="PT Sans"/>
              </a:rPr>
              <a:t>“Ishi at the Time of his Capture”, 1911</a:t>
            </a:r>
            <a:endParaRPr sz="900">
              <a:latin typeface="PT Sans"/>
              <a:ea typeface="PT Sans"/>
              <a:cs typeface="PT Sans"/>
              <a:sym typeface="PT Sans"/>
            </a:endParaRPr>
          </a:p>
        </p:txBody>
      </p:sp>
      <p:pic>
        <p:nvPicPr>
          <p:cNvPr descr="Ishi drilling fire" id="102" name="Google Shape;102;p20"/>
          <p:cNvPicPr preferRelativeResize="0"/>
          <p:nvPr/>
        </p:nvPicPr>
        <p:blipFill rotWithShape="1">
          <a:blip r:embed="rId5">
            <a:alphaModFix/>
          </a:blip>
          <a:srcRect b="9025" l="15243" r="13358" t="3093"/>
          <a:stretch/>
        </p:blipFill>
        <p:spPr>
          <a:xfrm>
            <a:off x="4650201" y="701163"/>
            <a:ext cx="2357925" cy="3876306"/>
          </a:xfrm>
          <a:prstGeom prst="rect">
            <a:avLst/>
          </a:prstGeom>
          <a:noFill/>
          <a:ln>
            <a:noFill/>
          </a:ln>
        </p:spPr>
      </p:pic>
      <p:sp>
        <p:nvSpPr>
          <p:cNvPr id="103" name="Google Shape;103;p20"/>
          <p:cNvSpPr txBox="1"/>
          <p:nvPr/>
        </p:nvSpPr>
        <p:spPr>
          <a:xfrm>
            <a:off x="4767313" y="4555400"/>
            <a:ext cx="2123700" cy="323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PT Sans"/>
                <a:ea typeface="PT Sans"/>
                <a:cs typeface="PT Sans"/>
                <a:sym typeface="PT Sans"/>
              </a:rPr>
              <a:t>“Ishi Drilling Fire”</a:t>
            </a:r>
            <a:endParaRPr sz="900">
              <a:latin typeface="PT Sans"/>
              <a:ea typeface="PT Sans"/>
              <a:cs typeface="PT Sans"/>
              <a:sym typeface="PT Sans"/>
            </a:endParaRPr>
          </a:p>
        </p:txBody>
      </p:sp>
      <p:pic>
        <p:nvPicPr>
          <p:cNvPr descr="Ishi, full face" id="104" name="Google Shape;104;p20"/>
          <p:cNvPicPr preferRelativeResize="0"/>
          <p:nvPr/>
        </p:nvPicPr>
        <p:blipFill>
          <a:blip r:embed="rId6">
            <a:alphaModFix/>
          </a:blip>
          <a:stretch>
            <a:fillRect/>
          </a:stretch>
        </p:blipFill>
        <p:spPr>
          <a:xfrm>
            <a:off x="4594450" y="844450"/>
            <a:ext cx="2469450" cy="3704175"/>
          </a:xfrm>
          <a:prstGeom prst="rect">
            <a:avLst/>
          </a:prstGeom>
          <a:noFill/>
          <a:ln>
            <a:noFill/>
          </a:ln>
        </p:spPr>
      </p:pic>
      <p:sp>
        <p:nvSpPr>
          <p:cNvPr id="105" name="Google Shape;105;p20"/>
          <p:cNvSpPr txBox="1"/>
          <p:nvPr/>
        </p:nvSpPr>
        <p:spPr>
          <a:xfrm>
            <a:off x="4544300" y="4563400"/>
            <a:ext cx="26382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Ishi, Full Face</a:t>
            </a:r>
            <a:endParaRPr sz="1000">
              <a:latin typeface="PT Sans"/>
              <a:ea typeface="PT Sans"/>
              <a:cs typeface="PT Sans"/>
              <a:sym typeface="PT Sans"/>
            </a:endParaRPr>
          </a:p>
        </p:txBody>
      </p:sp>
      <p:pic>
        <p:nvPicPr>
          <p:cNvPr id="106" name="Google Shape;106;p20"/>
          <p:cNvPicPr preferRelativeResize="0"/>
          <p:nvPr/>
        </p:nvPicPr>
        <p:blipFill rotWithShape="1">
          <a:blip r:embed="rId7">
            <a:alphaModFix/>
          </a:blip>
          <a:srcRect b="5793" l="3932" r="11134" t="8626"/>
          <a:stretch/>
        </p:blipFill>
        <p:spPr>
          <a:xfrm>
            <a:off x="4129525" y="1344976"/>
            <a:ext cx="4044925" cy="3048600"/>
          </a:xfrm>
          <a:prstGeom prst="rect">
            <a:avLst/>
          </a:prstGeom>
          <a:noFill/>
          <a:ln>
            <a:noFill/>
          </a:ln>
        </p:spPr>
      </p:pic>
      <p:sp>
        <p:nvSpPr>
          <p:cNvPr id="107" name="Google Shape;107;p20"/>
          <p:cNvSpPr txBox="1"/>
          <p:nvPr/>
        </p:nvSpPr>
        <p:spPr>
          <a:xfrm>
            <a:off x="4129525" y="4434175"/>
            <a:ext cx="2812500" cy="338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View of Ishi and His house</a:t>
            </a:r>
            <a:endParaRPr sz="1000">
              <a:latin typeface="PT Sans"/>
              <a:ea typeface="PT Sans"/>
              <a:cs typeface="PT Sans"/>
              <a:sym typeface="PT Sans"/>
            </a:endParaRPr>
          </a:p>
        </p:txBody>
      </p:sp>
      <p:pic>
        <p:nvPicPr>
          <p:cNvPr descr="Ishi at the Orpheum Theater, San Francisco" id="108" name="Google Shape;108;p20"/>
          <p:cNvPicPr preferRelativeResize="0"/>
          <p:nvPr/>
        </p:nvPicPr>
        <p:blipFill rotWithShape="1">
          <a:blip r:embed="rId8">
            <a:alphaModFix/>
          </a:blip>
          <a:srcRect b="10886" l="2937" r="10415" t="9710"/>
          <a:stretch/>
        </p:blipFill>
        <p:spPr>
          <a:xfrm>
            <a:off x="4048350" y="902800"/>
            <a:ext cx="4701850" cy="3260325"/>
          </a:xfrm>
          <a:prstGeom prst="rect">
            <a:avLst/>
          </a:prstGeom>
          <a:noFill/>
          <a:ln>
            <a:noFill/>
          </a:ln>
        </p:spPr>
      </p:pic>
      <p:sp>
        <p:nvSpPr>
          <p:cNvPr id="109" name="Google Shape;109;p20"/>
          <p:cNvSpPr txBox="1"/>
          <p:nvPr/>
        </p:nvSpPr>
        <p:spPr>
          <a:xfrm>
            <a:off x="4054850" y="4196300"/>
            <a:ext cx="2469600" cy="646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Ishi at the Orpheum Theatre, </a:t>
            </a:r>
            <a:endParaRPr sz="1000">
              <a:latin typeface="PT Sans"/>
              <a:ea typeface="PT Sans"/>
              <a:cs typeface="PT Sans"/>
              <a:sym typeface="PT Sans"/>
            </a:endParaRPr>
          </a:p>
          <a:p>
            <a:pPr indent="0" lvl="0" marL="0" rtl="0" algn="l">
              <a:spcBef>
                <a:spcPts val="0"/>
              </a:spcBef>
              <a:spcAft>
                <a:spcPts val="0"/>
              </a:spcAft>
              <a:buNone/>
            </a:pPr>
            <a:r>
              <a:rPr lang="en" sz="1000">
                <a:latin typeface="PT Sans"/>
                <a:ea typeface="PT Sans"/>
                <a:cs typeface="PT Sans"/>
                <a:sym typeface="PT Sans"/>
              </a:rPr>
              <a:t>San Francisco</a:t>
            </a:r>
            <a:endParaRPr sz="1000">
              <a:latin typeface="PT Sans"/>
              <a:ea typeface="PT Sans"/>
              <a:cs typeface="PT Sans"/>
              <a:sym typeface="PT Sans"/>
            </a:endParaRPr>
          </a:p>
          <a:p>
            <a:pPr indent="0" lvl="0" marL="0" rtl="0" algn="l">
              <a:spcBef>
                <a:spcPts val="0"/>
              </a:spcBef>
              <a:spcAft>
                <a:spcPts val="0"/>
              </a:spcAft>
              <a:buNone/>
            </a:pPr>
            <a:r>
              <a:t/>
            </a:r>
            <a:endParaRPr sz="1000">
              <a:latin typeface="PT Sans"/>
              <a:ea typeface="PT Sans"/>
              <a:cs typeface="PT Sans"/>
              <a:sym typeface="PT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1706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Ishi: A Man of Dignity</a:t>
            </a:r>
            <a:endParaRPr b="1" sz="2800">
              <a:solidFill>
                <a:srgbClr val="931A25"/>
              </a:solidFill>
              <a:latin typeface="PT Sans"/>
              <a:ea typeface="PT Sans"/>
              <a:cs typeface="PT Sans"/>
              <a:sym typeface="PT Sans"/>
            </a:endParaRPr>
          </a:p>
        </p:txBody>
      </p:sp>
      <p:sp>
        <p:nvSpPr>
          <p:cNvPr id="115" name="Google Shape;115;p21"/>
          <p:cNvSpPr txBox="1"/>
          <p:nvPr>
            <p:ph idx="1" type="body"/>
          </p:nvPr>
        </p:nvSpPr>
        <p:spPr>
          <a:xfrm>
            <a:off x="4834375" y="1252350"/>
            <a:ext cx="3665700" cy="26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latin typeface="PT Sans"/>
                <a:ea typeface="PT Sans"/>
                <a:cs typeface="PT Sans"/>
                <a:sym typeface="PT Sans"/>
              </a:rPr>
              <a:t>Directions: </a:t>
            </a:r>
            <a:endParaRPr sz="1600" u="sng">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Read pg. 4-9 of Ishi: A Story of Dignity and Hope</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u="sng">
                <a:latin typeface="PT Sans"/>
                <a:ea typeface="PT Sans"/>
                <a:cs typeface="PT Sans"/>
                <a:sym typeface="PT Sans"/>
              </a:rPr>
              <a:t>Questions:</a:t>
            </a:r>
            <a:endParaRPr sz="1600" u="sng">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surprised you?</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questions do you have?</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Do you notice any signs of cultural erasure?</a:t>
            </a:r>
            <a:endParaRPr sz="1600">
              <a:latin typeface="PT Sans"/>
              <a:ea typeface="PT Sans"/>
              <a:cs typeface="PT Sans"/>
              <a:sym typeface="PT Sans"/>
            </a:endParaRPr>
          </a:p>
          <a:p>
            <a:pPr indent="0" lvl="0" marL="0" rtl="0" algn="l">
              <a:spcBef>
                <a:spcPts val="0"/>
              </a:spcBef>
              <a:spcAft>
                <a:spcPts val="0"/>
              </a:spcAft>
              <a:buNone/>
            </a:pPr>
            <a:r>
              <a:t/>
            </a:r>
            <a:endParaRPr sz="2200">
              <a:latin typeface="PT Sans"/>
              <a:ea typeface="PT Sans"/>
              <a:cs typeface="PT Sans"/>
              <a:sym typeface="PT Sans"/>
            </a:endParaRPr>
          </a:p>
        </p:txBody>
      </p:sp>
      <p:pic>
        <p:nvPicPr>
          <p:cNvPr id="116" name="Google Shape;116;p21"/>
          <p:cNvPicPr preferRelativeResize="0"/>
          <p:nvPr/>
        </p:nvPicPr>
        <p:blipFill rotWithShape="1">
          <a:blip r:embed="rId3">
            <a:alphaModFix/>
          </a:blip>
          <a:srcRect b="0" l="-3600" r="3600" t="0"/>
          <a:stretch/>
        </p:blipFill>
        <p:spPr>
          <a:xfrm>
            <a:off x="618359" y="752763"/>
            <a:ext cx="3953640" cy="4176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